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99" r:id="rId2"/>
    <p:sldId id="325" r:id="rId3"/>
    <p:sldId id="326" r:id="rId4"/>
    <p:sldId id="328" r:id="rId5"/>
    <p:sldId id="340" r:id="rId6"/>
    <p:sldId id="341" r:id="rId7"/>
    <p:sldId id="319" r:id="rId8"/>
    <p:sldId id="338" r:id="rId9"/>
    <p:sldId id="332" r:id="rId10"/>
    <p:sldId id="337" r:id="rId11"/>
    <p:sldId id="331" r:id="rId12"/>
    <p:sldId id="321" r:id="rId13"/>
    <p:sldId id="322" r:id="rId14"/>
    <p:sldId id="333" r:id="rId15"/>
    <p:sldId id="335" r:id="rId16"/>
    <p:sldId id="343" r:id="rId17"/>
    <p:sldId id="334" r:id="rId18"/>
    <p:sldId id="339" r:id="rId19"/>
    <p:sldId id="342" r:id="rId20"/>
    <p:sldId id="323" r:id="rId21"/>
    <p:sldId id="330" r:id="rId22"/>
    <p:sldId id="324" r:id="rId23"/>
  </p:sldIdLst>
  <p:sldSz cx="9144000" cy="6858000" type="screen4x3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MS PGothic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MS PGothic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MS PGothic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MS PGothic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MS PGothic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MS PGothic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MS PGothic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MS PGothic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MS PGothic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AC3EEDD8-9D8B-124D-BF4D-C38040C1EEC6}">
          <p14:sldIdLst>
            <p14:sldId id="299"/>
            <p14:sldId id="325"/>
          </p14:sldIdLst>
        </p14:section>
        <p14:section name="Übersicht" id="{A638F960-5BA2-BE4A-AB6D-9F3E34DBA7F7}">
          <p14:sldIdLst>
            <p14:sldId id="326"/>
            <p14:sldId id="328"/>
            <p14:sldId id="340"/>
            <p14:sldId id="341"/>
          </p14:sldIdLst>
        </p14:section>
        <p14:section name="Eventsystem" id="{642AE98B-2C2A-BE44-9B39-FD7B5F2B6532}">
          <p14:sldIdLst>
            <p14:sldId id="319"/>
            <p14:sldId id="338"/>
            <p14:sldId id="332"/>
            <p14:sldId id="337"/>
          </p14:sldIdLst>
        </p14:section>
        <p14:section name="Autorisierung" id="{76613E7F-A864-544E-9A21-4445544E9535}">
          <p14:sldIdLst>
            <p14:sldId id="331"/>
            <p14:sldId id="321"/>
            <p14:sldId id="322"/>
          </p14:sldIdLst>
        </p14:section>
        <p14:section name="Codequalität" id="{20A20631-C5C3-AD48-85F6-24EBF921A3E0}">
          <p14:sldIdLst>
            <p14:sldId id="333"/>
          </p14:sldIdLst>
        </p14:section>
        <p14:section name="Monitoring" id="{EF995F91-3B70-9940-AFB4-40CDA69408CE}">
          <p14:sldIdLst>
            <p14:sldId id="335"/>
            <p14:sldId id="343"/>
          </p14:sldIdLst>
        </p14:section>
        <p14:section name="Stresstest" id="{448D0A14-E3E7-2844-99B8-17F526EA870F}">
          <p14:sldIdLst>
            <p14:sldId id="334"/>
            <p14:sldId id="339"/>
          </p14:sldIdLst>
        </p14:section>
        <p14:section name="Ausblick" id="{2B8E120C-239C-BF45-B0F1-25821ED73DFC}">
          <p14:sldIdLst>
            <p14:sldId id="342"/>
          </p14:sldIdLst>
        </p14:section>
        <p14:section name="Fazit" id="{E5BF69F1-8B28-4F4C-8F5F-8EB66BA5B814}">
          <p14:sldIdLst>
            <p14:sldId id="323"/>
            <p14:sldId id="330"/>
          </p14:sldIdLst>
        </p14:section>
        <p14:section name="Ende" id="{5C178291-3FE3-FD44-9993-D34614778F8D}">
          <p14:sldIdLst>
            <p14:sldId id="32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884" userDrawn="1">
          <p15:clr>
            <a:srgbClr val="A4A3A4"/>
          </p15:clr>
        </p15:guide>
        <p15:guide id="2" pos="204" userDrawn="1">
          <p15:clr>
            <a:srgbClr val="A4A3A4"/>
          </p15:clr>
        </p15:guide>
        <p15:guide id="3" orient="horz" pos="93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BA24"/>
    <a:srgbClr val="4A5C66"/>
    <a:srgbClr val="FFFFFF"/>
    <a:srgbClr val="8996A0"/>
    <a:srgbClr val="BDC4C5"/>
    <a:srgbClr val="DFE5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984" y="102"/>
      </p:cViewPr>
      <p:guideLst>
        <p:guide orient="horz" pos="3884"/>
        <p:guide pos="204"/>
        <p:guide orient="horz" pos="935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37549A58-65A2-1C4E-BD33-6061F52BCE58}" type="datetimeFigureOut">
              <a:rPr lang="de-DE" altLang="de-DE"/>
              <a:pPr>
                <a:defRPr/>
              </a:pPr>
              <a:t>17.08.2021</a:t>
            </a:fld>
            <a:endParaRPr lang="de-DE" alt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3A2CBF72-E928-E147-A1D9-782F6DF0FEAB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116654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8B8FA84D-43F1-B541-9232-7D50279E8043}" type="datetimeFigureOut">
              <a:rPr lang="de-DE" altLang="de-DE"/>
              <a:pPr>
                <a:defRPr/>
              </a:pPr>
              <a:t>17.08.2021</a:t>
            </a:fld>
            <a:endParaRPr lang="de-DE" altLang="de-DE"/>
          </a:p>
        </p:txBody>
      </p:sp>
      <p:sp>
        <p:nvSpPr>
          <p:cNvPr id="174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04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noProof="0"/>
              <a:t>Textmasterformate durch Klicken bearbeiten</a:t>
            </a:r>
          </a:p>
          <a:p>
            <a:pPr lvl="1"/>
            <a:r>
              <a:rPr lang="de-DE" altLang="de-DE" noProof="0"/>
              <a:t>Zweite Ebene</a:t>
            </a:r>
          </a:p>
          <a:p>
            <a:pPr lvl="2"/>
            <a:r>
              <a:rPr lang="de-DE" altLang="de-DE" noProof="0"/>
              <a:t>Dritte Ebene</a:t>
            </a:r>
          </a:p>
          <a:p>
            <a:pPr lvl="3"/>
            <a:r>
              <a:rPr lang="de-DE" altLang="de-DE" noProof="0"/>
              <a:t>Vierte Ebene</a:t>
            </a:r>
          </a:p>
          <a:p>
            <a:pPr lvl="4"/>
            <a:r>
              <a:rPr lang="de-DE" altLang="de-DE" noProof="0"/>
              <a:t>Fünfte Ebene</a:t>
            </a:r>
          </a:p>
        </p:txBody>
      </p:sp>
      <p:sp>
        <p:nvSpPr>
          <p:cNvPr id="204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204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179F7848-E2AA-B947-8B0B-A0FBC6F783BE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90603644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MS PGothic" pitchFamily="34" charset="-128"/>
        <a:cs typeface="MS PGothic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MS PGothic" pitchFamily="34" charset="-128"/>
        <a:cs typeface="MS PGothic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MS PGothic" pitchFamily="34" charset="-128"/>
        <a:cs typeface="MS PGothic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MS PGothic" pitchFamily="34" charset="-128"/>
        <a:cs typeface="MS PGothic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MS PGothic" pitchFamily="34" charset="-128"/>
        <a:cs typeface="MS PGothic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  <a:t>Hallo zusammen,</a:t>
            </a:r>
          </a:p>
          <a:p>
            <a:pPr rtl="0"/>
            <a: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  <a:t>ich habe mir die Abgaben soweit angeschaut, jetzt steht den Präsentationen nichts mehr im Wege.</a:t>
            </a:r>
          </a:p>
          <a:p>
            <a:pPr rtl="0"/>
            <a: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  <a:t>Für die Präsentationen braucht ihr nicht zwangsweise ausführliche Folien erstellen, ihr müsst diese auch nicht vorher einreichen. Auch lediglich Doku und laufendes Projekt vorstellen ist legitim.</a:t>
            </a:r>
            <a:b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</a:br>
            <a: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  <a:t>Hier ein paar Anreize, was in eurer Präsentation vorkommen könnte:</a:t>
            </a:r>
          </a:p>
          <a:p>
            <a:pPr rtl="0"/>
            <a:b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</a:br>
            <a: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  <a:t>* Informationen zum </a:t>
            </a:r>
            <a:r>
              <a:rPr lang="de-DE" sz="1200" b="0" i="0" u="none" strike="noStrike" kern="1200" err="1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  <a:t>Softwarestack</a:t>
            </a:r>
            <a:b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</a:br>
            <a: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  <a:t>* Vorstellung der Architektur</a:t>
            </a:r>
            <a:b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</a:br>
            <a: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  <a:t>* Infos zum Monitoring, wie die Services angeschlossen sind, wie der Stack da aufgebaut ist</a:t>
            </a:r>
            <a:b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</a:br>
            <a: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  <a:t>* Wie die Autorisierung bei den einzelnen Services funktioniert</a:t>
            </a:r>
            <a:b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</a:br>
            <a: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  <a:t>* Was das Gateway für Aufgaben übernimmt</a:t>
            </a:r>
            <a:b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</a:br>
            <a: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  <a:t>* Begründung, warum der Stresstest nun genau diese Routen testet</a:t>
            </a:r>
            <a:b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</a:br>
            <a: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  <a:t>* Was für eine Produktionsreife evtl. noch getan werden muss</a:t>
            </a:r>
          </a:p>
          <a:p>
            <a:pPr rtl="0"/>
            <a:endParaRPr lang="de-DE" sz="1200" b="0" i="0" u="none" strike="noStrike" kern="1200">
              <a:solidFill>
                <a:schemeClr val="tx1"/>
              </a:solidFill>
              <a:effectLst/>
              <a:latin typeface="Calibri" pitchFamily="34" charset="0"/>
              <a:ea typeface="MS PGothic" pitchFamily="34" charset="-128"/>
              <a:cs typeface="MS PGothic" charset="0"/>
            </a:endParaRPr>
          </a:p>
          <a:p>
            <a:pPr rtl="0"/>
            <a: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  <a:t>Das Setting ist dabei eher zwischen euch als Entwicklerteam bzw. Junior-Architekten und mir als Senior-Architekt, also durchaus auch technischer Natur.</a:t>
            </a:r>
          </a:p>
          <a:p>
            <a:pPr rtl="0"/>
            <a: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  <a:t>Denkt bitte an die Begrenzung von maximal 30 Minuten für den Vortrag.</a:t>
            </a:r>
          </a:p>
          <a:p>
            <a:pPr rtl="0"/>
            <a: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  <a:t>Ich hoffe, die Infos helfen bei der Vorbereitung.</a:t>
            </a:r>
          </a:p>
          <a:p>
            <a:pPr rtl="0"/>
            <a: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  <a:t>Liebe </a:t>
            </a:r>
            <a:r>
              <a:rPr lang="de-DE" sz="1200" b="0" i="0" u="none" strike="noStrike" kern="1200" err="1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  <a:t>Grüßse</a:t>
            </a:r>
            <a: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  <a:t> und bis dahin</a:t>
            </a:r>
            <a:b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</a:br>
            <a:r>
              <a:rPr lang="de-DE" sz="1200" b="0" i="0" u="none" strike="noStrike" kern="1200">
                <a:solidFill>
                  <a:schemeClr val="tx1"/>
                </a:solidFill>
                <a:effectLst/>
                <a:latin typeface="Calibri" pitchFamily="34" charset="0"/>
                <a:ea typeface="MS PGothic" pitchFamily="34" charset="-128"/>
                <a:cs typeface="MS PGothic" charset="0"/>
              </a:rPr>
              <a:t>Tom</a:t>
            </a:r>
          </a:p>
          <a:p>
            <a:br>
              <a:rPr lang="de-DE"/>
            </a:b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79F7848-E2AA-B947-8B0B-A0FBC6F783BE}" type="slidenum">
              <a:rPr lang="de-DE" altLang="de-DE" smtClean="0"/>
              <a:pPr>
                <a:defRPr/>
              </a:pPr>
              <a:t>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8287040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>
                <a:latin typeface="Calibri"/>
                <a:ea typeface="MS PGothic"/>
                <a:cs typeface="Calibri"/>
              </a:rPr>
              <a:t>Übersicht: Jannis</a:t>
            </a:r>
            <a:br>
              <a:rPr lang="de-DE">
                <a:latin typeface="Calibri"/>
                <a:ea typeface="MS PGothic"/>
                <a:cs typeface="Calibri"/>
              </a:rPr>
            </a:br>
            <a:br>
              <a:rPr lang="de-DE">
                <a:latin typeface="Calibri"/>
                <a:ea typeface="MS PGothic"/>
                <a:cs typeface="Calibri"/>
              </a:rPr>
            </a:br>
            <a:r>
              <a:rPr lang="de-DE">
                <a:latin typeface="Calibri"/>
                <a:ea typeface="MS PGothic"/>
                <a:cs typeface="Calibri"/>
              </a:rPr>
              <a:t>Eventsystem:</a:t>
            </a:r>
          </a:p>
          <a:p>
            <a:endParaRPr lang="de-DE">
              <a:latin typeface="Calibri"/>
              <a:ea typeface="MS PGothic"/>
              <a:cs typeface="Calibri"/>
            </a:endParaRPr>
          </a:p>
          <a:p>
            <a:r>
              <a:rPr lang="de-DE">
                <a:latin typeface="Calibri"/>
                <a:ea typeface="MS PGothic"/>
                <a:cs typeface="Calibri"/>
              </a:rPr>
              <a:t>Event: Niklas</a:t>
            </a:r>
          </a:p>
          <a:p>
            <a:r>
              <a:rPr lang="de-DE">
                <a:latin typeface="Calibri"/>
                <a:ea typeface="MS PGothic"/>
                <a:cs typeface="Calibri"/>
              </a:rPr>
              <a:t>Saga: Dominik</a:t>
            </a:r>
          </a:p>
          <a:p>
            <a:endParaRPr lang="de-DE"/>
          </a:p>
          <a:p>
            <a:endParaRPr lang="de-DE"/>
          </a:p>
          <a:p>
            <a:r>
              <a:rPr lang="de-DE">
                <a:latin typeface="Calibri"/>
                <a:ea typeface="MS PGothic"/>
                <a:cs typeface="Calibri"/>
              </a:rPr>
              <a:t>Autorisierung:</a:t>
            </a:r>
            <a:endParaRPr lang="de-DE">
              <a:cs typeface="Calibri"/>
            </a:endParaRPr>
          </a:p>
          <a:p>
            <a:r>
              <a:rPr lang="de-DE">
                <a:latin typeface="Calibri"/>
                <a:ea typeface="MS PGothic"/>
                <a:cs typeface="Calibri"/>
              </a:rPr>
              <a:t>Autorisierung: Dominik</a:t>
            </a:r>
          </a:p>
          <a:p>
            <a:r>
              <a:rPr lang="de-DE">
                <a:latin typeface="Calibri"/>
                <a:ea typeface="MS PGothic"/>
                <a:cs typeface="Calibri"/>
              </a:rPr>
              <a:t>Rechtesystem der Domäne: Niels</a:t>
            </a:r>
          </a:p>
          <a:p>
            <a:endParaRPr lang="de-DE">
              <a:cs typeface="Calibri"/>
            </a:endParaRPr>
          </a:p>
          <a:p>
            <a:endParaRPr lang="de-DE"/>
          </a:p>
          <a:p>
            <a:r>
              <a:rPr lang="de-DE">
                <a:latin typeface="Calibri"/>
                <a:ea typeface="MS PGothic"/>
                <a:cs typeface="Calibri"/>
              </a:rPr>
              <a:t>Codequalität: Niklas</a:t>
            </a:r>
            <a:endParaRPr lang="de-DE">
              <a:cs typeface="Calibri"/>
            </a:endParaRPr>
          </a:p>
          <a:p>
            <a:endParaRPr lang="de-DE">
              <a:cs typeface="Calibri"/>
            </a:endParaRPr>
          </a:p>
          <a:p>
            <a:pPr>
              <a:defRPr/>
            </a:pPr>
            <a:r>
              <a:rPr lang="de-DE">
                <a:latin typeface="Calibri"/>
                <a:ea typeface="MS PGothic"/>
                <a:cs typeface="Calibri"/>
              </a:rPr>
              <a:t>Monitoring: Niels</a:t>
            </a:r>
            <a:endParaRPr lang="de-DE">
              <a:cs typeface="Calibri"/>
            </a:endParaRPr>
          </a:p>
          <a:p>
            <a:pPr>
              <a:defRPr/>
            </a:pPr>
            <a:endParaRPr lang="de-DE">
              <a:cs typeface="Calibri"/>
            </a:endParaRPr>
          </a:p>
          <a:p>
            <a:pPr>
              <a:defRPr/>
            </a:pPr>
            <a:r>
              <a:rPr lang="de-DE">
                <a:latin typeface="Calibri"/>
                <a:ea typeface="MS PGothic"/>
                <a:cs typeface="Calibri"/>
              </a:rPr>
              <a:t>Stresstest: Niels</a:t>
            </a:r>
            <a:endParaRPr lang="de-DE">
              <a:cs typeface="Calibri"/>
            </a:endParaRPr>
          </a:p>
          <a:p>
            <a:pPr>
              <a:defRPr/>
            </a:pPr>
            <a:r>
              <a:rPr lang="de-DE">
                <a:latin typeface="Calibri"/>
                <a:ea typeface="MS PGothic"/>
                <a:cs typeface="Calibri"/>
              </a:rPr>
              <a:t>(Datagenerator: Dominik) </a:t>
            </a:r>
            <a:endParaRPr lang="de-DE">
              <a:cs typeface="Calibri"/>
            </a:endParaRPr>
          </a:p>
          <a:p>
            <a:pPr>
              <a:defRPr/>
            </a:pPr>
            <a:endParaRPr lang="de-DE">
              <a:cs typeface="Calibri"/>
            </a:endParaRPr>
          </a:p>
          <a:p>
            <a:pPr>
              <a:defRPr/>
            </a:pPr>
            <a:r>
              <a:rPr lang="de-DE">
                <a:latin typeface="Calibri"/>
                <a:ea typeface="MS PGothic"/>
                <a:cs typeface="Calibri"/>
              </a:rPr>
              <a:t>Ausblick: Jannis</a:t>
            </a:r>
            <a:br>
              <a:rPr lang="de-DE">
                <a:latin typeface="Calibri"/>
                <a:ea typeface="MS PGothic"/>
                <a:cs typeface="Calibri"/>
              </a:rPr>
            </a:br>
            <a:br>
              <a:rPr lang="de-DE">
                <a:cs typeface="Calibri"/>
              </a:rPr>
            </a:br>
            <a:r>
              <a:rPr lang="de-DE">
                <a:latin typeface="Calibri"/>
                <a:ea typeface="MS PGothic"/>
                <a:cs typeface="Calibri"/>
              </a:rPr>
              <a:t>Retrospektive: Jannis / Team</a:t>
            </a:r>
            <a:endParaRPr lang="de-DE"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179F7848-E2AA-B947-8B0B-A0FBC6F783BE}" type="slidenum">
              <a:rPr lang="de-DE" altLang="de-DE" smtClean="0"/>
              <a:pPr>
                <a:defRPr/>
              </a:pPr>
              <a:t>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365026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M-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6497638"/>
            <a:ext cx="9140825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pic>
        <p:nvPicPr>
          <p:cNvPr id="6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3" y="6599238"/>
            <a:ext cx="1441450" cy="12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Bild 9" descr="studis-THM-giessen.jp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89050"/>
            <a:ext cx="9144000" cy="51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6"/>
          <p:cNvSpPr>
            <a:spLocks noChangeArrowheads="1"/>
          </p:cNvSpPr>
          <p:nvPr userDrawn="1"/>
        </p:nvSpPr>
        <p:spPr bwMode="auto">
          <a:xfrm>
            <a:off x="5904000" y="3204000"/>
            <a:ext cx="2879725" cy="2879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6176" y="3717479"/>
            <a:ext cx="2376263" cy="2231801"/>
          </a:xfrm>
        </p:spPr>
        <p:txBody>
          <a:bodyPr anchor="b"/>
          <a:lstStyle>
            <a:lvl1pPr marL="0" indent="0">
              <a:lnSpc>
                <a:spcPct val="150000"/>
              </a:lnSpc>
              <a:buNone/>
              <a:defRPr sz="2200" b="1"/>
            </a:lvl1pPr>
          </a:lstStyle>
          <a:p>
            <a:pPr lvl="0"/>
            <a:r>
              <a:rPr lang="de-DE"/>
              <a:t>ÜBERSCHRIFT</a:t>
            </a:r>
          </a:p>
        </p:txBody>
      </p:sp>
      <p:sp>
        <p:nvSpPr>
          <p:cNvPr id="11" name="Textfeld 2">
            <a:extLst>
              <a:ext uri="{FF2B5EF4-FFF2-40B4-BE49-F238E27FC236}">
                <a16:creationId xmlns:a16="http://schemas.microsoft.com/office/drawing/2014/main" id="{396B3FCA-8998-EE4A-961E-865DC3494D3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508103" y="6548438"/>
            <a:ext cx="2450035" cy="2616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 err="1">
                <a:solidFill>
                  <a:schemeClr val="bg1"/>
                </a:solidFill>
                <a:latin typeface="Arial" charset="0"/>
                <a:ea typeface="+mn-ea"/>
              </a:rPr>
              <a:t>Hartinger</a:t>
            </a: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, </a:t>
            </a:r>
            <a:r>
              <a:rPr lang="de-DE" sz="1100" err="1">
                <a:solidFill>
                  <a:schemeClr val="bg1"/>
                </a:solidFill>
                <a:latin typeface="Arial" charset="0"/>
                <a:ea typeface="+mn-ea"/>
              </a:rPr>
              <a:t>Korschinsky</a:t>
            </a: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, Kröll, Weber</a:t>
            </a:r>
          </a:p>
        </p:txBody>
      </p:sp>
    </p:spTree>
    <p:extLst>
      <p:ext uri="{BB962C8B-B14F-4D97-AF65-F5344CB8AC3E}">
        <p14:creationId xmlns:p14="http://schemas.microsoft.com/office/powerpoint/2010/main" val="11005193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 userDrawn="1">
          <p15:clr>
            <a:srgbClr val="FBAE40"/>
          </p15:clr>
        </p15:guide>
        <p15:guide id="2" orient="horz" pos="79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extfeld+Aufzählung im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228DEF-7D63-224F-B0E5-713CE21DF6E5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7" name="Titel 2"/>
          <p:cNvSpPr>
            <a:spLocks noGrp="1"/>
          </p:cNvSpPr>
          <p:nvPr>
            <p:ph type="title"/>
          </p:nvPr>
        </p:nvSpPr>
        <p:spPr>
          <a:xfrm>
            <a:off x="323850" y="1080000"/>
            <a:ext cx="8421688" cy="574675"/>
          </a:xfrm>
        </p:spPr>
        <p:txBody>
          <a:bodyPr lIns="0"/>
          <a:lstStyle/>
          <a:p>
            <a:r>
              <a:rPr lang="de-DE"/>
              <a:t>Mastertitelformat bearbeiten</a:t>
            </a:r>
            <a:endParaRPr lang="de-DE" altLang="de-DE" sz="2200">
              <a:latin typeface="Arial" charset="0"/>
              <a:ea typeface="MS PGothic" charset="-128"/>
              <a:cs typeface="Arial" charset="0"/>
            </a:endParaRP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323850" y="1620000"/>
            <a:ext cx="8505695" cy="1330351"/>
          </a:xfrm>
        </p:spPr>
        <p:txBody>
          <a:bodyPr lIns="0" rIns="90000"/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Rechteck 4"/>
          <p:cNvSpPr/>
          <p:nvPr userDrawn="1"/>
        </p:nvSpPr>
        <p:spPr>
          <a:xfrm>
            <a:off x="1984375" y="4509120"/>
            <a:ext cx="6756400" cy="1728192"/>
          </a:xfrm>
          <a:prstGeom prst="rect">
            <a:avLst/>
          </a:prstGeom>
          <a:solidFill>
            <a:srgbClr val="DFE5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hteck 5"/>
          <p:cNvSpPr/>
          <p:nvPr userDrawn="1"/>
        </p:nvSpPr>
        <p:spPr>
          <a:xfrm>
            <a:off x="1984375" y="2564904"/>
            <a:ext cx="6756400" cy="1728192"/>
          </a:xfrm>
          <a:prstGeom prst="rect">
            <a:avLst/>
          </a:prstGeom>
          <a:solidFill>
            <a:srgbClr val="DFE5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Rechteck 8"/>
          <p:cNvSpPr>
            <a:spLocks noChangeArrowheads="1"/>
          </p:cNvSpPr>
          <p:nvPr userDrawn="1"/>
        </p:nvSpPr>
        <p:spPr bwMode="auto">
          <a:xfrm>
            <a:off x="2303463" y="2432051"/>
            <a:ext cx="7110412" cy="1477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90000">
            <a:noAutofit/>
          </a:bodyPr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2pPr>
            <a:lvl3pPr marL="1079500" indent="-358775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9pPr>
          </a:lstStyle>
          <a:p>
            <a:pPr lvl="0" eaLnBrk="1" hangingPunct="1">
              <a:spcAft>
                <a:spcPts val="600"/>
              </a:spcAft>
              <a:buClr>
                <a:srgbClr val="80BA24"/>
              </a:buClr>
              <a:buFont typeface="Wingdings" charset="2"/>
              <a:buChar char="§"/>
            </a:pPr>
            <a:endParaRPr lang="de-DE" altLang="de-DE" sz="2000">
              <a:solidFill>
                <a:srgbClr val="4A5C66"/>
              </a:solidFill>
              <a:latin typeface="Arial" charset="0"/>
            </a:endParaRPr>
          </a:p>
        </p:txBody>
      </p:sp>
      <p:pic>
        <p:nvPicPr>
          <p:cNvPr id="11" name="Bild 10" descr="icon_people.t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2781300"/>
            <a:ext cx="1160462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Bild 11" descr="haus.ti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4837336"/>
            <a:ext cx="1122363" cy="823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2288473" y="2836341"/>
            <a:ext cx="6437312" cy="1528763"/>
          </a:xfrm>
        </p:spPr>
        <p:txBody>
          <a:bodyPr lIns="0" rIns="90000"/>
          <a:lstStyle>
            <a:lvl1pPr>
              <a:defRPr sz="18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2289600" y="4780557"/>
            <a:ext cx="6437312" cy="1528763"/>
          </a:xfrm>
        </p:spPr>
        <p:txBody>
          <a:bodyPr lIns="0" rIns="90000"/>
          <a:lstStyle>
            <a:lvl1pPr>
              <a:defRPr sz="18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ählungsfeld 1,5 zeil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24000" y="1548016"/>
            <a:ext cx="8373616" cy="4617288"/>
          </a:xfrm>
        </p:spPr>
        <p:txBody>
          <a:bodyPr lIns="0"/>
          <a:lstStyle>
            <a:lvl1pPr>
              <a:lnSpc>
                <a:spcPts val="4100"/>
              </a:lnSpc>
              <a:defRPr sz="20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20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2pPr>
            <a:lvl3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3pPr>
            <a:lvl4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4pPr>
            <a:lvl5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0"/>
            <a:endParaRPr lang="de-DE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24000" y="1080000"/>
            <a:ext cx="8420400" cy="576000"/>
          </a:xfrm>
        </p:spPr>
        <p:txBody>
          <a:bodyPr lIns="0"/>
          <a:lstStyle>
            <a:lvl1pPr>
              <a:defRPr sz="2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4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6CBC89-780D-6F43-A4AF-E4A7285D6779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96129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1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Kap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/>
          <p:cNvSpPr>
            <a:spLocks noChangeArrowheads="1"/>
          </p:cNvSpPr>
          <p:nvPr userDrawn="1"/>
        </p:nvSpPr>
        <p:spPr bwMode="auto">
          <a:xfrm>
            <a:off x="0" y="6497638"/>
            <a:ext cx="9140825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6" name="Textfeld 3"/>
          <p:cNvSpPr txBox="1">
            <a:spLocks noChangeArrowheads="1"/>
          </p:cNvSpPr>
          <p:nvPr userDrawn="1"/>
        </p:nvSpPr>
        <p:spPr bwMode="auto">
          <a:xfrm>
            <a:off x="7956550" y="6548438"/>
            <a:ext cx="576263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Seite</a:t>
            </a:r>
          </a:p>
        </p:txBody>
      </p:sp>
      <p:pic>
        <p:nvPicPr>
          <p:cNvPr id="7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3" y="6599238"/>
            <a:ext cx="1441450" cy="12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323850" y="2114574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9" name="Rectangle 10"/>
          <p:cNvSpPr>
            <a:spLocks noChangeArrowheads="1"/>
          </p:cNvSpPr>
          <p:nvPr userDrawn="1"/>
        </p:nvSpPr>
        <p:spPr bwMode="auto">
          <a:xfrm>
            <a:off x="2482850" y="2114574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>
            <a:off x="4643438" y="2114574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1" name="Rectangle 12"/>
          <p:cNvSpPr>
            <a:spLocks noChangeArrowheads="1"/>
          </p:cNvSpPr>
          <p:nvPr userDrawn="1"/>
        </p:nvSpPr>
        <p:spPr bwMode="auto">
          <a:xfrm>
            <a:off x="6802438" y="2114574"/>
            <a:ext cx="1962150" cy="1962150"/>
          </a:xfrm>
          <a:prstGeom prst="rect">
            <a:avLst/>
          </a:prstGeom>
          <a:solidFill>
            <a:srgbClr val="80BA24"/>
          </a:solidFill>
          <a:ln w="6350">
            <a:solidFill>
              <a:srgbClr val="80BA24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2" name="Rectangle 13"/>
          <p:cNvSpPr>
            <a:spLocks noChangeArrowheads="1"/>
          </p:cNvSpPr>
          <p:nvPr userDrawn="1"/>
        </p:nvSpPr>
        <p:spPr bwMode="auto">
          <a:xfrm>
            <a:off x="323850" y="4275162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3" name="Rectangle 14"/>
          <p:cNvSpPr>
            <a:spLocks noChangeArrowheads="1"/>
          </p:cNvSpPr>
          <p:nvPr userDrawn="1"/>
        </p:nvSpPr>
        <p:spPr bwMode="auto">
          <a:xfrm>
            <a:off x="2482850" y="4275162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4" name="Rectangle 15"/>
          <p:cNvSpPr>
            <a:spLocks noChangeArrowheads="1"/>
          </p:cNvSpPr>
          <p:nvPr userDrawn="1"/>
        </p:nvSpPr>
        <p:spPr bwMode="auto">
          <a:xfrm>
            <a:off x="4643438" y="4275162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5" name="Rectangle 16"/>
          <p:cNvSpPr>
            <a:spLocks noChangeArrowheads="1"/>
          </p:cNvSpPr>
          <p:nvPr userDrawn="1"/>
        </p:nvSpPr>
        <p:spPr bwMode="auto">
          <a:xfrm>
            <a:off x="6802438" y="4275162"/>
            <a:ext cx="1962150" cy="1962150"/>
          </a:xfrm>
          <a:prstGeom prst="rect">
            <a:avLst/>
          </a:prstGeom>
          <a:solidFill>
            <a:srgbClr val="80BA24"/>
          </a:solidFill>
          <a:ln w="6350">
            <a:solidFill>
              <a:srgbClr val="80BA24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4000" y="1080000"/>
            <a:ext cx="8492555" cy="576000"/>
          </a:xfrm>
        </p:spPr>
        <p:txBody>
          <a:bodyPr lIns="0"/>
          <a:lstStyle/>
          <a:p>
            <a:r>
              <a:rPr lang="de-DE"/>
              <a:t>Mastertitelformat bearbeiten</a:t>
            </a:r>
          </a:p>
        </p:txBody>
      </p:sp>
      <p:sp>
        <p:nvSpPr>
          <p:cNvPr id="16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477509-71AF-1442-AA36-4D80324E8263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18" name="Textplatzhalt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23850" y="1620001"/>
            <a:ext cx="8493125" cy="49298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altLang="de-DE" sz="1800">
                <a:latin typeface="Arial" charset="0"/>
                <a:ea typeface="MS PGothic" charset="-128"/>
                <a:cs typeface="Arial" charset="0"/>
              </a:rPr>
              <a:t>Textfeld</a:t>
            </a:r>
            <a:endParaRPr lang="de-DE"/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12"/>
          </p:nvPr>
        </p:nvSpPr>
        <p:spPr>
          <a:xfrm>
            <a:off x="539750" y="227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/>
          </a:p>
        </p:txBody>
      </p:sp>
      <p:sp>
        <p:nvSpPr>
          <p:cNvPr id="20" name="Textplatzhalter 18"/>
          <p:cNvSpPr>
            <a:spLocks noGrp="1"/>
          </p:cNvSpPr>
          <p:nvPr>
            <p:ph type="body" sz="quarter" idx="13"/>
          </p:nvPr>
        </p:nvSpPr>
        <p:spPr>
          <a:xfrm>
            <a:off x="2700000" y="227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/>
          </a:p>
        </p:txBody>
      </p:sp>
      <p:sp>
        <p:nvSpPr>
          <p:cNvPr id="21" name="Textplatzhalter 18"/>
          <p:cNvSpPr>
            <a:spLocks noGrp="1"/>
          </p:cNvSpPr>
          <p:nvPr>
            <p:ph type="body" sz="quarter" idx="14"/>
          </p:nvPr>
        </p:nvSpPr>
        <p:spPr>
          <a:xfrm>
            <a:off x="4860000" y="227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/>
          </a:p>
        </p:txBody>
      </p:sp>
      <p:sp>
        <p:nvSpPr>
          <p:cNvPr id="22" name="Textplatzhalter 18"/>
          <p:cNvSpPr>
            <a:spLocks noGrp="1"/>
          </p:cNvSpPr>
          <p:nvPr>
            <p:ph type="body" sz="quarter" idx="15"/>
          </p:nvPr>
        </p:nvSpPr>
        <p:spPr>
          <a:xfrm>
            <a:off x="540000" y="443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/>
          </a:p>
        </p:txBody>
      </p:sp>
      <p:sp>
        <p:nvSpPr>
          <p:cNvPr id="23" name="Textplatzhalter 18"/>
          <p:cNvSpPr>
            <a:spLocks noGrp="1"/>
          </p:cNvSpPr>
          <p:nvPr>
            <p:ph type="body" sz="quarter" idx="16"/>
          </p:nvPr>
        </p:nvSpPr>
        <p:spPr>
          <a:xfrm>
            <a:off x="2700000" y="443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/>
          </a:p>
        </p:txBody>
      </p:sp>
      <p:sp>
        <p:nvSpPr>
          <p:cNvPr id="24" name="Textplatzhalter 18"/>
          <p:cNvSpPr>
            <a:spLocks noGrp="1"/>
          </p:cNvSpPr>
          <p:nvPr>
            <p:ph type="body" sz="quarter" idx="17"/>
          </p:nvPr>
        </p:nvSpPr>
        <p:spPr>
          <a:xfrm>
            <a:off x="4860000" y="443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18" hasCustomPrompt="1"/>
          </p:nvPr>
        </p:nvSpPr>
        <p:spPr>
          <a:xfrm>
            <a:off x="539751" y="2700000"/>
            <a:ext cx="1511970" cy="1161048"/>
          </a:xfrm>
        </p:spPr>
        <p:txBody>
          <a:bodyPr/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tabLst/>
              <a:defRPr/>
            </a:pPr>
            <a:r>
              <a:rPr lang="de-DE"/>
              <a:t>Text hinzufügen</a:t>
            </a:r>
          </a:p>
        </p:txBody>
      </p:sp>
      <p:sp>
        <p:nvSpPr>
          <p:cNvPr id="26" name="Textplatzhalter 24"/>
          <p:cNvSpPr>
            <a:spLocks noGrp="1"/>
          </p:cNvSpPr>
          <p:nvPr>
            <p:ph type="body" sz="quarter" idx="19" hasCustomPrompt="1"/>
          </p:nvPr>
        </p:nvSpPr>
        <p:spPr>
          <a:xfrm>
            <a:off x="2700000" y="2700000"/>
            <a:ext cx="1709820" cy="1161048"/>
          </a:xfrm>
        </p:spPr>
        <p:txBody>
          <a:bodyPr/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tabLst/>
              <a:defRPr/>
            </a:pPr>
            <a:r>
              <a:rPr lang="de-DE"/>
              <a:t>Text hinzufügen</a:t>
            </a:r>
          </a:p>
        </p:txBody>
      </p:sp>
      <p:sp>
        <p:nvSpPr>
          <p:cNvPr id="27" name="Textplatzhalt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4860000" y="2700000"/>
            <a:ext cx="151197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/>
              <a:t>Text hinzufügen</a:t>
            </a:r>
          </a:p>
        </p:txBody>
      </p:sp>
      <p:sp>
        <p:nvSpPr>
          <p:cNvPr id="28" name="Textplatzhalter 24"/>
          <p:cNvSpPr>
            <a:spLocks noGrp="1"/>
          </p:cNvSpPr>
          <p:nvPr>
            <p:ph type="body" sz="quarter" idx="21" hasCustomPrompt="1"/>
          </p:nvPr>
        </p:nvSpPr>
        <p:spPr>
          <a:xfrm>
            <a:off x="539750" y="4896000"/>
            <a:ext cx="151197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/>
              <a:t>Text hinzufügen</a:t>
            </a:r>
          </a:p>
        </p:txBody>
      </p:sp>
      <p:sp>
        <p:nvSpPr>
          <p:cNvPr id="29" name="Textplatzhalt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2700000" y="4860000"/>
            <a:ext cx="151197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/>
              <a:t>Text hinzufügen</a:t>
            </a:r>
          </a:p>
        </p:txBody>
      </p:sp>
      <p:sp>
        <p:nvSpPr>
          <p:cNvPr id="30" name="Textplatzhalter 24"/>
          <p:cNvSpPr>
            <a:spLocks noGrp="1"/>
          </p:cNvSpPr>
          <p:nvPr>
            <p:ph type="body" sz="quarter" idx="23" hasCustomPrompt="1"/>
          </p:nvPr>
        </p:nvSpPr>
        <p:spPr>
          <a:xfrm>
            <a:off x="4860000" y="4860000"/>
            <a:ext cx="151197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/>
              <a:t>Text hinzufügen</a:t>
            </a:r>
          </a:p>
        </p:txBody>
      </p:sp>
      <p:sp>
        <p:nvSpPr>
          <p:cNvPr id="31" name="Textfeld 2">
            <a:extLst>
              <a:ext uri="{FF2B5EF4-FFF2-40B4-BE49-F238E27FC236}">
                <a16:creationId xmlns:a16="http://schemas.microsoft.com/office/drawing/2014/main" id="{6283B09D-1262-9B48-845C-DEA37447A85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508103" y="6548438"/>
            <a:ext cx="2450035" cy="2616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 err="1">
                <a:solidFill>
                  <a:schemeClr val="bg1"/>
                </a:solidFill>
                <a:latin typeface="Arial" charset="0"/>
                <a:ea typeface="+mn-ea"/>
              </a:rPr>
              <a:t>Hartinger</a:t>
            </a: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, </a:t>
            </a:r>
            <a:r>
              <a:rPr lang="de-DE" sz="1100" err="1">
                <a:solidFill>
                  <a:schemeClr val="bg1"/>
                </a:solidFill>
                <a:latin typeface="Arial" charset="0"/>
                <a:ea typeface="+mn-ea"/>
              </a:rPr>
              <a:t>Korschinsky</a:t>
            </a: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, Kröll, Weber</a:t>
            </a:r>
          </a:p>
        </p:txBody>
      </p:sp>
    </p:spTree>
    <p:extLst>
      <p:ext uri="{BB962C8B-B14F-4D97-AF65-F5344CB8AC3E}">
        <p14:creationId xmlns:p14="http://schemas.microsoft.com/office/powerpoint/2010/main" val="15659439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Kap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/>
          <p:cNvSpPr>
            <a:spLocks noChangeArrowheads="1"/>
          </p:cNvSpPr>
          <p:nvPr userDrawn="1"/>
        </p:nvSpPr>
        <p:spPr bwMode="auto">
          <a:xfrm>
            <a:off x="0" y="6497638"/>
            <a:ext cx="9140825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6" name="Textfeld 3"/>
          <p:cNvSpPr txBox="1">
            <a:spLocks noChangeArrowheads="1"/>
          </p:cNvSpPr>
          <p:nvPr userDrawn="1"/>
        </p:nvSpPr>
        <p:spPr bwMode="auto">
          <a:xfrm>
            <a:off x="7956550" y="6548438"/>
            <a:ext cx="576263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Seite</a:t>
            </a:r>
          </a:p>
        </p:txBody>
      </p:sp>
      <p:pic>
        <p:nvPicPr>
          <p:cNvPr id="7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3" y="6599238"/>
            <a:ext cx="1441450" cy="12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323850" y="2114574"/>
            <a:ext cx="1962150" cy="1962150"/>
          </a:xfrm>
          <a:prstGeom prst="rect">
            <a:avLst/>
          </a:prstGeom>
          <a:noFill/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9" name="Rectangle 10"/>
          <p:cNvSpPr>
            <a:spLocks noChangeArrowheads="1"/>
          </p:cNvSpPr>
          <p:nvPr userDrawn="1"/>
        </p:nvSpPr>
        <p:spPr bwMode="auto">
          <a:xfrm>
            <a:off x="2482850" y="2114574"/>
            <a:ext cx="1962150" cy="1962150"/>
          </a:xfrm>
          <a:prstGeom prst="rect">
            <a:avLst/>
          </a:prstGeom>
          <a:noFill/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>
            <a:off x="4643438" y="2114574"/>
            <a:ext cx="1962150" cy="1962150"/>
          </a:xfrm>
          <a:prstGeom prst="rect">
            <a:avLst/>
          </a:prstGeom>
          <a:noFill/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1" name="Rectangle 12"/>
          <p:cNvSpPr>
            <a:spLocks noChangeArrowheads="1"/>
          </p:cNvSpPr>
          <p:nvPr userDrawn="1"/>
        </p:nvSpPr>
        <p:spPr bwMode="auto">
          <a:xfrm>
            <a:off x="6802438" y="2114574"/>
            <a:ext cx="1962150" cy="1962150"/>
          </a:xfrm>
          <a:prstGeom prst="rect">
            <a:avLst/>
          </a:prstGeom>
          <a:solidFill>
            <a:srgbClr val="80BA24"/>
          </a:solidFill>
          <a:ln w="6350">
            <a:solidFill>
              <a:srgbClr val="80BA24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2" name="Rectangle 13"/>
          <p:cNvSpPr>
            <a:spLocks noChangeArrowheads="1"/>
          </p:cNvSpPr>
          <p:nvPr userDrawn="1"/>
        </p:nvSpPr>
        <p:spPr bwMode="auto">
          <a:xfrm>
            <a:off x="323850" y="4275162"/>
            <a:ext cx="1962150" cy="1962150"/>
          </a:xfrm>
          <a:prstGeom prst="rect">
            <a:avLst/>
          </a:prstGeom>
          <a:noFill/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3" name="Rectangle 14"/>
          <p:cNvSpPr>
            <a:spLocks noChangeArrowheads="1"/>
          </p:cNvSpPr>
          <p:nvPr userDrawn="1"/>
        </p:nvSpPr>
        <p:spPr bwMode="auto">
          <a:xfrm>
            <a:off x="2482850" y="4275162"/>
            <a:ext cx="1962150" cy="1962150"/>
          </a:xfrm>
          <a:prstGeom prst="rect">
            <a:avLst/>
          </a:prstGeom>
          <a:noFill/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4" name="Rectangle 15"/>
          <p:cNvSpPr>
            <a:spLocks noChangeArrowheads="1"/>
          </p:cNvSpPr>
          <p:nvPr userDrawn="1"/>
        </p:nvSpPr>
        <p:spPr bwMode="auto">
          <a:xfrm>
            <a:off x="4643438" y="4275162"/>
            <a:ext cx="1962150" cy="1962150"/>
          </a:xfrm>
          <a:prstGeom prst="rect">
            <a:avLst/>
          </a:prstGeom>
          <a:noFill/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5" name="Rectangle 16"/>
          <p:cNvSpPr>
            <a:spLocks noChangeArrowheads="1"/>
          </p:cNvSpPr>
          <p:nvPr userDrawn="1"/>
        </p:nvSpPr>
        <p:spPr bwMode="auto">
          <a:xfrm>
            <a:off x="6802438" y="4275162"/>
            <a:ext cx="1962150" cy="1962150"/>
          </a:xfrm>
          <a:prstGeom prst="rect">
            <a:avLst/>
          </a:prstGeom>
          <a:solidFill>
            <a:srgbClr val="80BA24"/>
          </a:solidFill>
          <a:ln w="6350">
            <a:solidFill>
              <a:srgbClr val="80BA24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4000" y="1080000"/>
            <a:ext cx="8492555" cy="576000"/>
          </a:xfrm>
        </p:spPr>
        <p:txBody>
          <a:bodyPr lIns="0"/>
          <a:lstStyle/>
          <a:p>
            <a:r>
              <a:rPr lang="de-DE"/>
              <a:t>Mastertitelformat bearbeiten</a:t>
            </a:r>
          </a:p>
        </p:txBody>
      </p:sp>
      <p:sp>
        <p:nvSpPr>
          <p:cNvPr id="16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4B7358-837F-F449-96D9-6AA1275CBD5B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17" name="Textplatzhalt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23850" y="1620001"/>
            <a:ext cx="8493125" cy="29683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altLang="de-DE" sz="1800">
                <a:latin typeface="Arial" charset="0"/>
                <a:ea typeface="MS PGothic" charset="-128"/>
                <a:cs typeface="Arial" charset="0"/>
              </a:rPr>
              <a:t>Textfeld</a:t>
            </a:r>
            <a:endParaRPr lang="de-DE"/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12"/>
          </p:nvPr>
        </p:nvSpPr>
        <p:spPr>
          <a:xfrm>
            <a:off x="539750" y="2275200"/>
            <a:ext cx="1511970" cy="1009784"/>
          </a:xfrm>
        </p:spPr>
        <p:txBody>
          <a:bodyPr/>
          <a:lstStyle>
            <a:lvl1pPr marL="0" indent="0">
              <a:buFontTx/>
              <a:buNone/>
              <a:defRPr sz="1600" b="1"/>
            </a:lvl1pPr>
          </a:lstStyle>
          <a:p>
            <a:pPr lvl="0"/>
            <a:endParaRPr lang="de-DE"/>
          </a:p>
        </p:txBody>
      </p:sp>
      <p:sp>
        <p:nvSpPr>
          <p:cNvPr id="20" name="Textplatzhalter 18"/>
          <p:cNvSpPr>
            <a:spLocks noGrp="1"/>
          </p:cNvSpPr>
          <p:nvPr>
            <p:ph type="body" sz="quarter" idx="13"/>
          </p:nvPr>
        </p:nvSpPr>
        <p:spPr>
          <a:xfrm>
            <a:off x="2700000" y="2275200"/>
            <a:ext cx="1511970" cy="1009784"/>
          </a:xfrm>
        </p:spPr>
        <p:txBody>
          <a:bodyPr/>
          <a:lstStyle>
            <a:lvl1pPr marL="0" indent="0">
              <a:buFontTx/>
              <a:buNone/>
              <a:defRPr sz="1600" b="1"/>
            </a:lvl1pPr>
          </a:lstStyle>
          <a:p>
            <a:pPr lvl="0"/>
            <a:endParaRPr lang="de-DE"/>
          </a:p>
        </p:txBody>
      </p:sp>
      <p:sp>
        <p:nvSpPr>
          <p:cNvPr id="21" name="Textplatzhalter 18"/>
          <p:cNvSpPr>
            <a:spLocks noGrp="1"/>
          </p:cNvSpPr>
          <p:nvPr>
            <p:ph type="body" sz="quarter" idx="14"/>
          </p:nvPr>
        </p:nvSpPr>
        <p:spPr>
          <a:xfrm>
            <a:off x="4860000" y="2275200"/>
            <a:ext cx="1511970" cy="1009784"/>
          </a:xfrm>
        </p:spPr>
        <p:txBody>
          <a:bodyPr/>
          <a:lstStyle>
            <a:lvl1pPr marL="0" indent="0">
              <a:buFontTx/>
              <a:buNone/>
              <a:defRPr sz="1600" b="1"/>
            </a:lvl1pPr>
          </a:lstStyle>
          <a:p>
            <a:pPr lvl="0"/>
            <a:endParaRPr lang="de-DE"/>
          </a:p>
        </p:txBody>
      </p:sp>
      <p:sp>
        <p:nvSpPr>
          <p:cNvPr id="22" name="Textplatzhalter 18"/>
          <p:cNvSpPr>
            <a:spLocks noGrp="1"/>
          </p:cNvSpPr>
          <p:nvPr>
            <p:ph type="body" sz="quarter" idx="15"/>
          </p:nvPr>
        </p:nvSpPr>
        <p:spPr>
          <a:xfrm>
            <a:off x="540000" y="4435200"/>
            <a:ext cx="1511970" cy="1009784"/>
          </a:xfrm>
        </p:spPr>
        <p:txBody>
          <a:bodyPr/>
          <a:lstStyle>
            <a:lvl1pPr marL="0" indent="0">
              <a:buFontTx/>
              <a:buNone/>
              <a:defRPr sz="1600" b="1"/>
            </a:lvl1pPr>
          </a:lstStyle>
          <a:p>
            <a:pPr lvl="0"/>
            <a:endParaRPr lang="de-DE"/>
          </a:p>
        </p:txBody>
      </p:sp>
      <p:sp>
        <p:nvSpPr>
          <p:cNvPr id="23" name="Textplatzhalter 18"/>
          <p:cNvSpPr>
            <a:spLocks noGrp="1"/>
          </p:cNvSpPr>
          <p:nvPr>
            <p:ph type="body" sz="quarter" idx="16"/>
          </p:nvPr>
        </p:nvSpPr>
        <p:spPr>
          <a:xfrm>
            <a:off x="2700000" y="4435200"/>
            <a:ext cx="1511970" cy="1009784"/>
          </a:xfrm>
        </p:spPr>
        <p:txBody>
          <a:bodyPr/>
          <a:lstStyle>
            <a:lvl1pPr marL="0" indent="0">
              <a:buFontTx/>
              <a:buNone/>
              <a:defRPr sz="1600" b="1"/>
            </a:lvl1pPr>
          </a:lstStyle>
          <a:p>
            <a:pPr lvl="0"/>
            <a:endParaRPr lang="de-DE"/>
          </a:p>
        </p:txBody>
      </p:sp>
      <p:sp>
        <p:nvSpPr>
          <p:cNvPr id="24" name="Textplatzhalter 18"/>
          <p:cNvSpPr>
            <a:spLocks noGrp="1"/>
          </p:cNvSpPr>
          <p:nvPr>
            <p:ph type="body" sz="quarter" idx="17"/>
          </p:nvPr>
        </p:nvSpPr>
        <p:spPr>
          <a:xfrm>
            <a:off x="4880836" y="4435200"/>
            <a:ext cx="1511970" cy="1009784"/>
          </a:xfrm>
        </p:spPr>
        <p:txBody>
          <a:bodyPr/>
          <a:lstStyle>
            <a:lvl1pPr marL="0" indent="0">
              <a:buFontTx/>
              <a:buNone/>
              <a:defRPr sz="1600" b="1"/>
            </a:lvl1pPr>
          </a:lstStyle>
          <a:p>
            <a:pPr lvl="0"/>
            <a:endParaRPr lang="de-DE"/>
          </a:p>
        </p:txBody>
      </p:sp>
      <p:sp>
        <p:nvSpPr>
          <p:cNvPr id="25" name="Textfeld 2">
            <a:extLst>
              <a:ext uri="{FF2B5EF4-FFF2-40B4-BE49-F238E27FC236}">
                <a16:creationId xmlns:a16="http://schemas.microsoft.com/office/drawing/2014/main" id="{CA6F17D1-17A0-D44C-8A7F-6CDEEA06CE5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508103" y="6548438"/>
            <a:ext cx="2450035" cy="2616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 err="1">
                <a:solidFill>
                  <a:schemeClr val="bg1"/>
                </a:solidFill>
                <a:latin typeface="Arial" charset="0"/>
                <a:ea typeface="+mn-ea"/>
              </a:rPr>
              <a:t>Hartinger</a:t>
            </a: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, </a:t>
            </a:r>
            <a:r>
              <a:rPr lang="de-DE" sz="1100" err="1">
                <a:solidFill>
                  <a:schemeClr val="bg1"/>
                </a:solidFill>
                <a:latin typeface="Arial" charset="0"/>
                <a:ea typeface="+mn-ea"/>
              </a:rPr>
              <a:t>Korschinsky</a:t>
            </a: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, Kröll, Weber</a:t>
            </a:r>
          </a:p>
        </p:txBody>
      </p:sp>
    </p:spTree>
    <p:extLst>
      <p:ext uri="{BB962C8B-B14F-4D97-AF65-F5344CB8AC3E}">
        <p14:creationId xmlns:p14="http://schemas.microsoft.com/office/powerpoint/2010/main" val="14085627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Kap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/>
          <p:cNvSpPr>
            <a:spLocks noChangeArrowheads="1"/>
          </p:cNvSpPr>
          <p:nvPr userDrawn="1"/>
        </p:nvSpPr>
        <p:spPr bwMode="auto">
          <a:xfrm>
            <a:off x="0" y="6497638"/>
            <a:ext cx="9140825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6" name="Textfeld 3"/>
          <p:cNvSpPr txBox="1">
            <a:spLocks noChangeArrowheads="1"/>
          </p:cNvSpPr>
          <p:nvPr userDrawn="1"/>
        </p:nvSpPr>
        <p:spPr bwMode="auto">
          <a:xfrm>
            <a:off x="7956550" y="6548438"/>
            <a:ext cx="576263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Seite</a:t>
            </a:r>
          </a:p>
        </p:txBody>
      </p:sp>
      <p:pic>
        <p:nvPicPr>
          <p:cNvPr id="7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3" y="6599238"/>
            <a:ext cx="1441450" cy="12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323850" y="2114574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9" name="Rectangle 10"/>
          <p:cNvSpPr>
            <a:spLocks noChangeArrowheads="1"/>
          </p:cNvSpPr>
          <p:nvPr userDrawn="1"/>
        </p:nvSpPr>
        <p:spPr bwMode="auto">
          <a:xfrm>
            <a:off x="2482850" y="2114574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0" name="Rectangle 11"/>
          <p:cNvSpPr>
            <a:spLocks noChangeArrowheads="1"/>
          </p:cNvSpPr>
          <p:nvPr userDrawn="1"/>
        </p:nvSpPr>
        <p:spPr bwMode="auto">
          <a:xfrm>
            <a:off x="4643438" y="2114574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1" name="Rectangle 12"/>
          <p:cNvSpPr>
            <a:spLocks noChangeArrowheads="1"/>
          </p:cNvSpPr>
          <p:nvPr userDrawn="1"/>
        </p:nvSpPr>
        <p:spPr bwMode="auto">
          <a:xfrm>
            <a:off x="6802438" y="2114574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2" name="Rectangle 13"/>
          <p:cNvSpPr>
            <a:spLocks noChangeArrowheads="1"/>
          </p:cNvSpPr>
          <p:nvPr userDrawn="1"/>
        </p:nvSpPr>
        <p:spPr bwMode="auto">
          <a:xfrm>
            <a:off x="323850" y="4275162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3" name="Rectangle 14"/>
          <p:cNvSpPr>
            <a:spLocks noChangeArrowheads="1"/>
          </p:cNvSpPr>
          <p:nvPr userDrawn="1"/>
        </p:nvSpPr>
        <p:spPr bwMode="auto">
          <a:xfrm>
            <a:off x="2482850" y="4275162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4" name="Rectangle 15"/>
          <p:cNvSpPr>
            <a:spLocks noChangeArrowheads="1"/>
          </p:cNvSpPr>
          <p:nvPr userDrawn="1"/>
        </p:nvSpPr>
        <p:spPr bwMode="auto">
          <a:xfrm>
            <a:off x="4643438" y="4275162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5" name="Rectangle 16"/>
          <p:cNvSpPr>
            <a:spLocks noChangeArrowheads="1"/>
          </p:cNvSpPr>
          <p:nvPr userDrawn="1"/>
        </p:nvSpPr>
        <p:spPr bwMode="auto">
          <a:xfrm>
            <a:off x="6802438" y="4275162"/>
            <a:ext cx="1962150" cy="1962150"/>
          </a:xfrm>
          <a:prstGeom prst="rect">
            <a:avLst/>
          </a:prstGeom>
          <a:solidFill>
            <a:srgbClr val="4A5C66"/>
          </a:solidFill>
          <a:ln w="6350">
            <a:solidFill>
              <a:srgbClr val="4A5C66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4000" y="1080000"/>
            <a:ext cx="8492555" cy="576000"/>
          </a:xfrm>
        </p:spPr>
        <p:txBody>
          <a:bodyPr lIns="0"/>
          <a:lstStyle/>
          <a:p>
            <a:r>
              <a:rPr lang="de-DE"/>
              <a:t>Mastertitelformat bearbeiten</a:t>
            </a:r>
          </a:p>
        </p:txBody>
      </p:sp>
      <p:sp>
        <p:nvSpPr>
          <p:cNvPr id="16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477509-71AF-1442-AA36-4D80324E8263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18" name="Textplatzhalt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323850" y="1620000"/>
            <a:ext cx="8493125" cy="68103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altLang="de-DE" sz="1800">
                <a:latin typeface="Arial" charset="0"/>
                <a:ea typeface="MS PGothic" charset="-128"/>
                <a:cs typeface="Arial" charset="0"/>
              </a:rPr>
              <a:t>Textfeld</a:t>
            </a:r>
            <a:endParaRPr lang="de-DE"/>
          </a:p>
        </p:txBody>
      </p:sp>
      <p:sp>
        <p:nvSpPr>
          <p:cNvPr id="20" name="Textplatzhalter 18"/>
          <p:cNvSpPr>
            <a:spLocks noGrp="1"/>
          </p:cNvSpPr>
          <p:nvPr>
            <p:ph type="body" sz="quarter" idx="12"/>
          </p:nvPr>
        </p:nvSpPr>
        <p:spPr>
          <a:xfrm>
            <a:off x="539750" y="227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/>
          </a:p>
        </p:txBody>
      </p:sp>
      <p:sp>
        <p:nvSpPr>
          <p:cNvPr id="21" name="Textplatzhalter 24"/>
          <p:cNvSpPr>
            <a:spLocks noGrp="1"/>
          </p:cNvSpPr>
          <p:nvPr>
            <p:ph type="body" sz="quarter" idx="18" hasCustomPrompt="1"/>
          </p:nvPr>
        </p:nvSpPr>
        <p:spPr>
          <a:xfrm>
            <a:off x="539751" y="2700000"/>
            <a:ext cx="1511970" cy="1161048"/>
          </a:xfrm>
        </p:spPr>
        <p:txBody>
          <a:bodyPr/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tabLst/>
              <a:defRPr/>
            </a:pPr>
            <a:r>
              <a:rPr lang="de-DE"/>
              <a:t>Text hinzufügen</a:t>
            </a:r>
          </a:p>
        </p:txBody>
      </p:sp>
      <p:sp>
        <p:nvSpPr>
          <p:cNvPr id="22" name="Textplatzhalter 18"/>
          <p:cNvSpPr>
            <a:spLocks noGrp="1"/>
          </p:cNvSpPr>
          <p:nvPr>
            <p:ph type="body" sz="quarter" idx="13"/>
          </p:nvPr>
        </p:nvSpPr>
        <p:spPr>
          <a:xfrm>
            <a:off x="2700000" y="227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/>
          </a:p>
        </p:txBody>
      </p:sp>
      <p:sp>
        <p:nvSpPr>
          <p:cNvPr id="23" name="Textplatzhalter 24"/>
          <p:cNvSpPr>
            <a:spLocks noGrp="1"/>
          </p:cNvSpPr>
          <p:nvPr>
            <p:ph type="body" sz="quarter" idx="19" hasCustomPrompt="1"/>
          </p:nvPr>
        </p:nvSpPr>
        <p:spPr>
          <a:xfrm>
            <a:off x="2700000" y="2700000"/>
            <a:ext cx="1709820" cy="1161048"/>
          </a:xfrm>
        </p:spPr>
        <p:txBody>
          <a:bodyPr/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tabLst/>
              <a:defRPr/>
            </a:pPr>
            <a:r>
              <a:rPr lang="de-DE"/>
              <a:t>Text hinzufügen</a:t>
            </a:r>
          </a:p>
        </p:txBody>
      </p:sp>
      <p:sp>
        <p:nvSpPr>
          <p:cNvPr id="24" name="Textplatzhalter 18"/>
          <p:cNvSpPr>
            <a:spLocks noGrp="1"/>
          </p:cNvSpPr>
          <p:nvPr>
            <p:ph type="body" sz="quarter" idx="14"/>
          </p:nvPr>
        </p:nvSpPr>
        <p:spPr>
          <a:xfrm>
            <a:off x="4860000" y="227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/>
          </a:p>
        </p:txBody>
      </p:sp>
      <p:sp>
        <p:nvSpPr>
          <p:cNvPr id="25" name="Textplatzhalt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4860000" y="2700000"/>
            <a:ext cx="151197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/>
              <a:t>Text hinzufügen</a:t>
            </a:r>
          </a:p>
        </p:txBody>
      </p:sp>
      <p:sp>
        <p:nvSpPr>
          <p:cNvPr id="26" name="Textplatzhalter 18"/>
          <p:cNvSpPr>
            <a:spLocks noGrp="1"/>
          </p:cNvSpPr>
          <p:nvPr>
            <p:ph type="body" sz="quarter" idx="21"/>
          </p:nvPr>
        </p:nvSpPr>
        <p:spPr>
          <a:xfrm>
            <a:off x="7020843" y="2271781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/>
          </a:p>
        </p:txBody>
      </p:sp>
      <p:sp>
        <p:nvSpPr>
          <p:cNvPr id="27" name="Textplatzhalt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7020843" y="2696581"/>
            <a:ext cx="151197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/>
              <a:t>Text hinzufügen</a:t>
            </a:r>
          </a:p>
        </p:txBody>
      </p:sp>
      <p:sp>
        <p:nvSpPr>
          <p:cNvPr id="28" name="Textplatzhalter 18"/>
          <p:cNvSpPr>
            <a:spLocks noGrp="1"/>
          </p:cNvSpPr>
          <p:nvPr>
            <p:ph type="body" sz="quarter" idx="15"/>
          </p:nvPr>
        </p:nvSpPr>
        <p:spPr>
          <a:xfrm>
            <a:off x="540000" y="443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/>
          </a:p>
        </p:txBody>
      </p:sp>
      <p:sp>
        <p:nvSpPr>
          <p:cNvPr id="29" name="Textplatzhalter 24"/>
          <p:cNvSpPr>
            <a:spLocks noGrp="1"/>
          </p:cNvSpPr>
          <p:nvPr>
            <p:ph type="body" sz="quarter" idx="23" hasCustomPrompt="1"/>
          </p:nvPr>
        </p:nvSpPr>
        <p:spPr>
          <a:xfrm>
            <a:off x="539750" y="4896000"/>
            <a:ext cx="151197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/>
              <a:t>Text hinzufügen</a:t>
            </a:r>
          </a:p>
        </p:txBody>
      </p:sp>
      <p:sp>
        <p:nvSpPr>
          <p:cNvPr id="30" name="Textplatzhalter 18"/>
          <p:cNvSpPr>
            <a:spLocks noGrp="1"/>
          </p:cNvSpPr>
          <p:nvPr>
            <p:ph type="body" sz="quarter" idx="16"/>
          </p:nvPr>
        </p:nvSpPr>
        <p:spPr>
          <a:xfrm>
            <a:off x="2700000" y="443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/>
          </a:p>
        </p:txBody>
      </p:sp>
      <p:sp>
        <p:nvSpPr>
          <p:cNvPr id="31" name="Textplatzhalter 24"/>
          <p:cNvSpPr>
            <a:spLocks noGrp="1"/>
          </p:cNvSpPr>
          <p:nvPr>
            <p:ph type="body" sz="quarter" idx="24" hasCustomPrompt="1"/>
          </p:nvPr>
        </p:nvSpPr>
        <p:spPr>
          <a:xfrm>
            <a:off x="2700000" y="4860000"/>
            <a:ext cx="151197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/>
              <a:t>Text hinzufügen</a:t>
            </a:r>
          </a:p>
        </p:txBody>
      </p:sp>
      <p:sp>
        <p:nvSpPr>
          <p:cNvPr id="32" name="Textplatzhalter 18"/>
          <p:cNvSpPr>
            <a:spLocks noGrp="1"/>
          </p:cNvSpPr>
          <p:nvPr>
            <p:ph type="body" sz="quarter" idx="17"/>
          </p:nvPr>
        </p:nvSpPr>
        <p:spPr>
          <a:xfrm>
            <a:off x="4860000" y="443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/>
          </a:p>
        </p:txBody>
      </p:sp>
      <p:sp>
        <p:nvSpPr>
          <p:cNvPr id="33" name="Textplatzhalter 24"/>
          <p:cNvSpPr>
            <a:spLocks noGrp="1"/>
          </p:cNvSpPr>
          <p:nvPr>
            <p:ph type="body" sz="quarter" idx="25" hasCustomPrompt="1"/>
          </p:nvPr>
        </p:nvSpPr>
        <p:spPr>
          <a:xfrm>
            <a:off x="4860000" y="4860000"/>
            <a:ext cx="151197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/>
              <a:t>Text hinzufügen</a:t>
            </a:r>
          </a:p>
        </p:txBody>
      </p:sp>
      <p:sp>
        <p:nvSpPr>
          <p:cNvPr id="34" name="Textplatzhalter 18"/>
          <p:cNvSpPr>
            <a:spLocks noGrp="1"/>
          </p:cNvSpPr>
          <p:nvPr>
            <p:ph type="body" sz="quarter" idx="26"/>
          </p:nvPr>
        </p:nvSpPr>
        <p:spPr>
          <a:xfrm>
            <a:off x="7020843" y="4435200"/>
            <a:ext cx="1511970" cy="649744"/>
          </a:xfrm>
        </p:spPr>
        <p:txBody>
          <a:bodyPr/>
          <a:lstStyle>
            <a:lvl1pPr marL="0" indent="0">
              <a:buFontTx/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/>
          </a:p>
        </p:txBody>
      </p:sp>
      <p:sp>
        <p:nvSpPr>
          <p:cNvPr id="35" name="Textplatzhalter 24"/>
          <p:cNvSpPr>
            <a:spLocks noGrp="1"/>
          </p:cNvSpPr>
          <p:nvPr>
            <p:ph type="body" sz="quarter" idx="27" hasCustomPrompt="1"/>
          </p:nvPr>
        </p:nvSpPr>
        <p:spPr>
          <a:xfrm>
            <a:off x="7020843" y="4860000"/>
            <a:ext cx="1511970" cy="1161048"/>
          </a:xfrm>
        </p:spPr>
        <p:txBody>
          <a:bodyPr/>
          <a:lstStyle>
            <a:lvl1pPr marL="0" indent="0">
              <a:buFontTx/>
              <a:buNone/>
              <a:defRPr sz="1400" baseline="0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buFont typeface="Wingdings" charset="2"/>
              <a:buNone/>
              <a:tabLst/>
              <a:defRPr/>
            </a:pPr>
            <a:r>
              <a:rPr lang="de-DE"/>
              <a:t>Text hinzufügen</a:t>
            </a:r>
          </a:p>
        </p:txBody>
      </p:sp>
      <p:sp>
        <p:nvSpPr>
          <p:cNvPr id="36" name="Textfeld 2">
            <a:extLst>
              <a:ext uri="{FF2B5EF4-FFF2-40B4-BE49-F238E27FC236}">
                <a16:creationId xmlns:a16="http://schemas.microsoft.com/office/drawing/2014/main" id="{8FE20A18-59B1-5743-810A-33266A6F5CE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508103" y="6548438"/>
            <a:ext cx="2450035" cy="2616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 err="1">
                <a:solidFill>
                  <a:schemeClr val="bg1"/>
                </a:solidFill>
                <a:latin typeface="Arial" charset="0"/>
                <a:ea typeface="+mn-ea"/>
              </a:rPr>
              <a:t>Hartinger</a:t>
            </a: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, </a:t>
            </a:r>
            <a:r>
              <a:rPr lang="de-DE" sz="1100" err="1">
                <a:solidFill>
                  <a:schemeClr val="bg1"/>
                </a:solidFill>
                <a:latin typeface="Arial" charset="0"/>
                <a:ea typeface="+mn-ea"/>
              </a:rPr>
              <a:t>Korschinsky</a:t>
            </a: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, Kröll, Weber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4000" y="1080000"/>
            <a:ext cx="8492555" cy="576000"/>
          </a:xfrm>
        </p:spPr>
        <p:txBody>
          <a:bodyPr lIns="0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24000" y="1620000"/>
            <a:ext cx="4083108" cy="46172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91921" y="1620000"/>
            <a:ext cx="4056543" cy="46172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315162-6469-F349-9026-AA5216DF4595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9121988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ufzählungsfeld+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1"/>
          </p:nvPr>
        </p:nvSpPr>
        <p:spPr>
          <a:xfrm>
            <a:off x="6099175" y="1620001"/>
            <a:ext cx="2644775" cy="4617288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24000" y="1620000"/>
            <a:ext cx="5634590" cy="4617288"/>
          </a:xfrm>
        </p:spPr>
        <p:txBody>
          <a:bodyPr lIns="0"/>
          <a:lstStyle>
            <a:lvl1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2pPr>
            <a:lvl3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3pPr>
            <a:lvl4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4pPr>
            <a:lvl5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24000" y="1080000"/>
            <a:ext cx="8420400" cy="576000"/>
          </a:xfrm>
        </p:spPr>
        <p:txBody>
          <a:bodyPr lIns="0"/>
          <a:lstStyle>
            <a:lvl1pPr>
              <a:defRPr sz="2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4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6CBC89-780D-6F43-A4AF-E4A7285D6779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1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eld+Aufzählungsfeld+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/>
          <p:cNvSpPr>
            <a:spLocks noGrp="1"/>
          </p:cNvSpPr>
          <p:nvPr>
            <p:ph type="pic" sz="quarter" idx="11"/>
          </p:nvPr>
        </p:nvSpPr>
        <p:spPr>
          <a:xfrm>
            <a:off x="6099175" y="1620001"/>
            <a:ext cx="2644775" cy="4617288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24000" y="3060000"/>
            <a:ext cx="5634590" cy="3177288"/>
          </a:xfrm>
        </p:spPr>
        <p:txBody>
          <a:bodyPr lIns="0"/>
          <a:lstStyle>
            <a:lvl1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1pPr>
            <a:lvl2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2pPr>
            <a:lvl3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3pPr>
            <a:lvl4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4pPr>
            <a:lvl5pPr>
              <a:defRPr sz="1800">
                <a:solidFill>
                  <a:srgbClr val="4A5C66"/>
                </a:solidFill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>
          <a:xfrm>
            <a:off x="324000" y="1080000"/>
            <a:ext cx="8420400" cy="576000"/>
          </a:xfrm>
        </p:spPr>
        <p:txBody>
          <a:bodyPr lIns="0"/>
          <a:lstStyle>
            <a:lvl1pPr>
              <a:defRPr sz="2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4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6CBC89-780D-6F43-A4AF-E4A7285D6779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2"/>
          </p:nvPr>
        </p:nvSpPr>
        <p:spPr>
          <a:xfrm>
            <a:off x="323849" y="1620000"/>
            <a:ext cx="6264375" cy="1431925"/>
          </a:xfrm>
        </p:spPr>
        <p:txBody>
          <a:bodyPr/>
          <a:lstStyle>
            <a:lvl1pPr marL="0" indent="0">
              <a:buFontTx/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M-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6497638"/>
            <a:ext cx="9140825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pic>
        <p:nvPicPr>
          <p:cNvPr id="6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3" y="6606000"/>
            <a:ext cx="1441450" cy="12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Bild 9" descr="StudisTHM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0" y="1260000"/>
            <a:ext cx="9144000" cy="51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6"/>
          <p:cNvSpPr>
            <a:spLocks noChangeArrowheads="1"/>
          </p:cNvSpPr>
          <p:nvPr userDrawn="1"/>
        </p:nvSpPr>
        <p:spPr bwMode="auto">
          <a:xfrm>
            <a:off x="5904000" y="3204000"/>
            <a:ext cx="2879725" cy="2879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6176" y="3717479"/>
            <a:ext cx="2376263" cy="2231801"/>
          </a:xfrm>
        </p:spPr>
        <p:txBody>
          <a:bodyPr anchor="b"/>
          <a:lstStyle>
            <a:lvl1pPr marL="0" indent="0">
              <a:lnSpc>
                <a:spcPct val="150000"/>
              </a:lnSpc>
              <a:buNone/>
              <a:defRPr sz="2200" b="1"/>
            </a:lvl1pPr>
          </a:lstStyle>
          <a:p>
            <a:pPr lvl="0"/>
            <a:r>
              <a:rPr lang="de-DE"/>
              <a:t>ÜBERSCHRIFT</a:t>
            </a:r>
          </a:p>
        </p:txBody>
      </p:sp>
      <p:sp>
        <p:nvSpPr>
          <p:cNvPr id="10" name="Textfeld 2">
            <a:extLst>
              <a:ext uri="{FF2B5EF4-FFF2-40B4-BE49-F238E27FC236}">
                <a16:creationId xmlns:a16="http://schemas.microsoft.com/office/drawing/2014/main" id="{502462BE-004E-7B44-A2BB-69934E74032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508103" y="6548438"/>
            <a:ext cx="2450035" cy="2616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 err="1">
                <a:solidFill>
                  <a:schemeClr val="bg1"/>
                </a:solidFill>
                <a:latin typeface="Arial" charset="0"/>
                <a:ea typeface="+mn-ea"/>
              </a:rPr>
              <a:t>Hartinger</a:t>
            </a: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, </a:t>
            </a:r>
            <a:r>
              <a:rPr lang="de-DE" sz="1100" err="1">
                <a:solidFill>
                  <a:schemeClr val="bg1"/>
                </a:solidFill>
                <a:latin typeface="Arial" charset="0"/>
                <a:ea typeface="+mn-ea"/>
              </a:rPr>
              <a:t>Korschinsky</a:t>
            </a: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, Kröll, Weber</a:t>
            </a:r>
          </a:p>
        </p:txBody>
      </p:sp>
    </p:spTree>
    <p:extLst>
      <p:ext uri="{BB962C8B-B14F-4D97-AF65-F5344CB8AC3E}">
        <p14:creationId xmlns:p14="http://schemas.microsoft.com/office/powerpoint/2010/main" val="152635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M-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6497638"/>
            <a:ext cx="9140825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pic>
        <p:nvPicPr>
          <p:cNvPr id="6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3" y="6599238"/>
            <a:ext cx="1441450" cy="12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Bild 9" descr="studis-an-der-THM-friedberg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89050"/>
            <a:ext cx="9144000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6"/>
          <p:cNvSpPr>
            <a:spLocks noChangeArrowheads="1"/>
          </p:cNvSpPr>
          <p:nvPr userDrawn="1"/>
        </p:nvSpPr>
        <p:spPr bwMode="auto">
          <a:xfrm>
            <a:off x="5904000" y="3204000"/>
            <a:ext cx="2879725" cy="2879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6176" y="3717479"/>
            <a:ext cx="2376263" cy="2231801"/>
          </a:xfrm>
        </p:spPr>
        <p:txBody>
          <a:bodyPr anchor="b"/>
          <a:lstStyle>
            <a:lvl1pPr marL="0" indent="0">
              <a:lnSpc>
                <a:spcPct val="150000"/>
              </a:lnSpc>
              <a:buNone/>
              <a:defRPr sz="2200" b="1"/>
            </a:lvl1pPr>
          </a:lstStyle>
          <a:p>
            <a:pPr lvl="0"/>
            <a:r>
              <a:rPr lang="de-DE"/>
              <a:t>ÜBERSCHRIFT</a:t>
            </a:r>
          </a:p>
        </p:txBody>
      </p:sp>
      <p:sp>
        <p:nvSpPr>
          <p:cNvPr id="10" name="Textfeld 2">
            <a:extLst>
              <a:ext uri="{FF2B5EF4-FFF2-40B4-BE49-F238E27FC236}">
                <a16:creationId xmlns:a16="http://schemas.microsoft.com/office/drawing/2014/main" id="{83657B99-2498-964E-AB63-84878C3D351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508103" y="6548438"/>
            <a:ext cx="2450035" cy="2616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 err="1">
                <a:solidFill>
                  <a:schemeClr val="bg1"/>
                </a:solidFill>
                <a:latin typeface="Arial" charset="0"/>
                <a:ea typeface="+mn-ea"/>
              </a:rPr>
              <a:t>Hartinger</a:t>
            </a: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, </a:t>
            </a:r>
            <a:r>
              <a:rPr lang="de-DE" sz="1100" err="1">
                <a:solidFill>
                  <a:schemeClr val="bg1"/>
                </a:solidFill>
                <a:latin typeface="Arial" charset="0"/>
                <a:ea typeface="+mn-ea"/>
              </a:rPr>
              <a:t>Korschinsky</a:t>
            </a: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, Kröll, Weber</a:t>
            </a:r>
          </a:p>
        </p:txBody>
      </p:sp>
    </p:spTree>
    <p:extLst>
      <p:ext uri="{BB962C8B-B14F-4D97-AF65-F5344CB8AC3E}">
        <p14:creationId xmlns:p14="http://schemas.microsoft.com/office/powerpoint/2010/main" val="49390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M-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6497638"/>
            <a:ext cx="9140825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pic>
        <p:nvPicPr>
          <p:cNvPr id="6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3" y="6599238"/>
            <a:ext cx="1441450" cy="12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Bild 9" descr="studis-an-der-THM-giessen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89050"/>
            <a:ext cx="9144000" cy="51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6"/>
          <p:cNvSpPr>
            <a:spLocks noChangeArrowheads="1"/>
          </p:cNvSpPr>
          <p:nvPr userDrawn="1"/>
        </p:nvSpPr>
        <p:spPr bwMode="auto">
          <a:xfrm>
            <a:off x="5904000" y="3204000"/>
            <a:ext cx="2879725" cy="28797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9" name="Textplatzhalt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6176" y="3717479"/>
            <a:ext cx="2376263" cy="2231801"/>
          </a:xfrm>
        </p:spPr>
        <p:txBody>
          <a:bodyPr anchor="b"/>
          <a:lstStyle>
            <a:lvl1pPr marL="0" indent="0">
              <a:lnSpc>
                <a:spcPct val="150000"/>
              </a:lnSpc>
              <a:buNone/>
              <a:defRPr sz="2200" b="1"/>
            </a:lvl1pPr>
          </a:lstStyle>
          <a:p>
            <a:pPr lvl="0"/>
            <a:r>
              <a:rPr lang="de-DE"/>
              <a:t>ÜBERSCHRIFT</a:t>
            </a:r>
          </a:p>
        </p:txBody>
      </p:sp>
      <p:sp>
        <p:nvSpPr>
          <p:cNvPr id="10" name="Textfeld 2">
            <a:extLst>
              <a:ext uri="{FF2B5EF4-FFF2-40B4-BE49-F238E27FC236}">
                <a16:creationId xmlns:a16="http://schemas.microsoft.com/office/drawing/2014/main" id="{B50CA6B4-B5FC-8D43-AF85-921DA76F8C0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508103" y="6548438"/>
            <a:ext cx="2450035" cy="2616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 err="1">
                <a:solidFill>
                  <a:schemeClr val="bg1"/>
                </a:solidFill>
                <a:latin typeface="Arial" charset="0"/>
                <a:ea typeface="+mn-ea"/>
              </a:rPr>
              <a:t>Hartinger</a:t>
            </a: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, </a:t>
            </a:r>
            <a:r>
              <a:rPr lang="de-DE" sz="1100" err="1">
                <a:solidFill>
                  <a:schemeClr val="bg1"/>
                </a:solidFill>
                <a:latin typeface="Arial" charset="0"/>
                <a:ea typeface="+mn-ea"/>
              </a:rPr>
              <a:t>Korschinsky</a:t>
            </a: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, Kröll, Weber</a:t>
            </a:r>
          </a:p>
        </p:txBody>
      </p:sp>
    </p:spTree>
    <p:extLst>
      <p:ext uri="{BB962C8B-B14F-4D97-AF65-F5344CB8AC3E}">
        <p14:creationId xmlns:p14="http://schemas.microsoft.com/office/powerpoint/2010/main" val="590596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Fachbereich oder Instit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ChangeArrowheads="1"/>
          </p:cNvSpPr>
          <p:nvPr userDrawn="1"/>
        </p:nvSpPr>
        <p:spPr bwMode="auto">
          <a:xfrm>
            <a:off x="0" y="6497638"/>
            <a:ext cx="9140825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pic>
        <p:nvPicPr>
          <p:cNvPr id="6" name="Grafik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3" y="6599238"/>
            <a:ext cx="1441450" cy="12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Grafik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66825"/>
            <a:ext cx="9144000" cy="51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6"/>
          <p:cNvSpPr>
            <a:spLocks noChangeArrowheads="1"/>
          </p:cNvSpPr>
          <p:nvPr userDrawn="1"/>
        </p:nvSpPr>
        <p:spPr bwMode="auto">
          <a:xfrm>
            <a:off x="5904000" y="3204000"/>
            <a:ext cx="2879725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9" name="Rectangle 10"/>
          <p:cNvSpPr>
            <a:spLocks noChangeArrowheads="1"/>
          </p:cNvSpPr>
          <p:nvPr userDrawn="1"/>
        </p:nvSpPr>
        <p:spPr bwMode="auto">
          <a:xfrm>
            <a:off x="2879999" y="3204000"/>
            <a:ext cx="2880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0" hasCustomPrompt="1"/>
          </p:nvPr>
        </p:nvSpPr>
        <p:spPr>
          <a:xfrm>
            <a:off x="6156000" y="3284985"/>
            <a:ext cx="2376263" cy="720080"/>
          </a:xfrm>
        </p:spPr>
        <p:txBody>
          <a:bodyPr tIns="0" rIns="0" bIns="0" anchor="t"/>
          <a:lstStyle>
            <a:lvl1pPr marL="0" indent="0">
              <a:lnSpc>
                <a:spcPct val="150000"/>
              </a:lnSpc>
              <a:buNone/>
              <a:defRPr sz="2200" b="1"/>
            </a:lvl1pPr>
          </a:lstStyle>
          <a:p>
            <a:pPr lvl="0"/>
            <a:r>
              <a:rPr lang="de-DE"/>
              <a:t>ÜBERSCHRIFT</a:t>
            </a:r>
          </a:p>
        </p:txBody>
      </p:sp>
      <p:sp>
        <p:nvSpPr>
          <p:cNvPr id="11" name="Textplatzhalter 9"/>
          <p:cNvSpPr>
            <a:spLocks noGrp="1"/>
          </p:cNvSpPr>
          <p:nvPr>
            <p:ph type="body" sz="quarter" idx="11" hasCustomPrompt="1"/>
          </p:nvPr>
        </p:nvSpPr>
        <p:spPr>
          <a:xfrm>
            <a:off x="3131841" y="3717478"/>
            <a:ext cx="2376263" cy="2231801"/>
          </a:xfrm>
        </p:spPr>
        <p:txBody>
          <a:bodyPr anchor="b"/>
          <a:lstStyle>
            <a:lvl1pPr marL="0" indent="0">
              <a:lnSpc>
                <a:spcPct val="150000"/>
              </a:lnSpc>
              <a:buNone/>
              <a:defRPr sz="2200" b="1"/>
            </a:lvl1pPr>
          </a:lstStyle>
          <a:p>
            <a:pPr lvl="0"/>
            <a:r>
              <a:rPr lang="de-DE"/>
              <a:t>ÜBERSCHRIFT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2"/>
          </p:nvPr>
        </p:nvSpPr>
        <p:spPr>
          <a:xfrm>
            <a:off x="6156176" y="3861048"/>
            <a:ext cx="2376488" cy="1800225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de-DE"/>
              <a:t>Mastertextformat</a:t>
            </a:r>
          </a:p>
        </p:txBody>
      </p:sp>
      <p:sp>
        <p:nvSpPr>
          <p:cNvPr id="12" name="Textfeld 2">
            <a:extLst>
              <a:ext uri="{FF2B5EF4-FFF2-40B4-BE49-F238E27FC236}">
                <a16:creationId xmlns:a16="http://schemas.microsoft.com/office/drawing/2014/main" id="{2D35EA9E-6274-DE47-A076-DDB931FC3F1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508103" y="6548438"/>
            <a:ext cx="2450035" cy="2616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 err="1">
                <a:solidFill>
                  <a:schemeClr val="bg1"/>
                </a:solidFill>
                <a:latin typeface="Arial" charset="0"/>
                <a:ea typeface="+mn-ea"/>
              </a:rPr>
              <a:t>Hartinger</a:t>
            </a: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, </a:t>
            </a:r>
            <a:r>
              <a:rPr lang="de-DE" sz="1100" err="1">
                <a:solidFill>
                  <a:schemeClr val="bg1"/>
                </a:solidFill>
                <a:latin typeface="Arial" charset="0"/>
                <a:ea typeface="+mn-ea"/>
              </a:rPr>
              <a:t>Korschinsky</a:t>
            </a: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, Kröll, Weber</a:t>
            </a:r>
          </a:p>
        </p:txBody>
      </p:sp>
    </p:spTree>
    <p:extLst>
      <p:ext uri="{BB962C8B-B14F-4D97-AF65-F5344CB8AC3E}">
        <p14:creationId xmlns:p14="http://schemas.microsoft.com/office/powerpoint/2010/main" val="12456260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799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BCC05E-6BB9-F44C-AA5C-18037A9C729E}" type="slidenum">
              <a:rPr lang="de-DE" altLang="de-DE" smtClean="0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5" name="Titel 2"/>
          <p:cNvSpPr>
            <a:spLocks noGrp="1"/>
          </p:cNvSpPr>
          <p:nvPr>
            <p:ph type="title"/>
          </p:nvPr>
        </p:nvSpPr>
        <p:spPr>
          <a:xfrm>
            <a:off x="324000" y="1080000"/>
            <a:ext cx="8421688" cy="574675"/>
          </a:xfrm>
        </p:spPr>
        <p:txBody>
          <a:bodyPr lIns="0"/>
          <a:lstStyle/>
          <a:p>
            <a:r>
              <a:rPr lang="de-DE"/>
              <a:t>Mastertitelformat bearbeiten</a:t>
            </a:r>
            <a:endParaRPr lang="de-DE" altLang="de-DE" sz="2200">
              <a:latin typeface="Arial" charset="0"/>
              <a:ea typeface="MS PGothic" charset="-128"/>
              <a:cs typeface="Arial" charset="0"/>
            </a:endParaRPr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324001" y="1620000"/>
            <a:ext cx="8424464" cy="4617288"/>
          </a:xfrm>
        </p:spPr>
        <p:txBody>
          <a:bodyPr lIns="0"/>
          <a:lstStyle>
            <a:lvl1pPr marL="0" indent="0">
              <a:buNone/>
              <a:defRPr sz="18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398817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1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BCC05E-6BB9-F44C-AA5C-18037A9C729E}" type="slidenum">
              <a:rPr lang="de-DE" altLang="de-DE" smtClean="0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5" name="Titel 2"/>
          <p:cNvSpPr>
            <a:spLocks noGrp="1"/>
          </p:cNvSpPr>
          <p:nvPr>
            <p:ph type="title"/>
          </p:nvPr>
        </p:nvSpPr>
        <p:spPr>
          <a:xfrm>
            <a:off x="324000" y="1080000"/>
            <a:ext cx="8421688" cy="574675"/>
          </a:xfrm>
        </p:spPr>
        <p:txBody>
          <a:bodyPr lIns="0"/>
          <a:lstStyle/>
          <a:p>
            <a:r>
              <a:rPr lang="de-DE"/>
              <a:t>Mastertitelformat bearbeiten</a:t>
            </a:r>
            <a:endParaRPr lang="de-DE" altLang="de-DE" sz="2200">
              <a:latin typeface="Arial" charset="0"/>
              <a:ea typeface="MS PGothic" charset="-128"/>
              <a:cs typeface="Arial" charset="0"/>
            </a:endParaRPr>
          </a:p>
        </p:txBody>
      </p:sp>
      <p:sp>
        <p:nvSpPr>
          <p:cNvPr id="7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324001" y="1620000"/>
            <a:ext cx="8424464" cy="1736992"/>
          </a:xfrm>
        </p:spPr>
        <p:txBody>
          <a:bodyPr lIns="0"/>
          <a:lstStyle>
            <a:lvl1pPr marL="0" indent="0">
              <a:buNone/>
              <a:defRPr sz="18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auto">
          <a:xfrm>
            <a:off x="324000" y="3573464"/>
            <a:ext cx="2663824" cy="2663824"/>
          </a:xfrm>
          <a:prstGeom prst="rect">
            <a:avLst/>
          </a:prstGeom>
          <a:solidFill>
            <a:srgbClr val="80BA24"/>
          </a:solidFill>
          <a:ln w="6350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9" name="Rectangle 7"/>
          <p:cNvSpPr>
            <a:spLocks noChangeArrowheads="1"/>
          </p:cNvSpPr>
          <p:nvPr userDrawn="1"/>
        </p:nvSpPr>
        <p:spPr bwMode="auto">
          <a:xfrm>
            <a:off x="3202932" y="3573464"/>
            <a:ext cx="2663824" cy="2663824"/>
          </a:xfrm>
          <a:prstGeom prst="rect">
            <a:avLst/>
          </a:prstGeom>
          <a:solidFill>
            <a:srgbClr val="80BA24"/>
          </a:solidFill>
          <a:ln w="6350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1" name="Rectangle 7"/>
          <p:cNvSpPr>
            <a:spLocks noChangeArrowheads="1"/>
          </p:cNvSpPr>
          <p:nvPr userDrawn="1"/>
        </p:nvSpPr>
        <p:spPr bwMode="auto">
          <a:xfrm>
            <a:off x="6084000" y="3573464"/>
            <a:ext cx="2663824" cy="2663824"/>
          </a:xfrm>
          <a:prstGeom prst="rect">
            <a:avLst/>
          </a:prstGeom>
          <a:solidFill>
            <a:srgbClr val="80BA24"/>
          </a:solidFill>
          <a:ln w="6350">
            <a:noFill/>
            <a:miter lim="800000"/>
            <a:headEnd/>
            <a:tailEnd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514800" y="3715200"/>
            <a:ext cx="2160240" cy="768596"/>
          </a:xfrm>
        </p:spPr>
        <p:txBody>
          <a:bodyPr lIns="90000" rIns="90000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z="2400"/>
              <a:t>Text</a:t>
            </a:r>
            <a:endParaRPr lang="de-DE"/>
          </a:p>
        </p:txBody>
      </p:sp>
      <p:sp>
        <p:nvSpPr>
          <p:cNvPr id="14" name="Textplatzhalt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3402000" y="3715200"/>
            <a:ext cx="2160240" cy="768596"/>
          </a:xfrm>
        </p:spPr>
        <p:txBody>
          <a:bodyPr lIns="90000" rIns="90000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z="2400"/>
              <a:t>Text</a:t>
            </a:r>
            <a:endParaRPr lang="de-DE"/>
          </a:p>
        </p:txBody>
      </p:sp>
      <p:sp>
        <p:nvSpPr>
          <p:cNvPr id="15" name="Textplatzhalter 11"/>
          <p:cNvSpPr>
            <a:spLocks noGrp="1"/>
          </p:cNvSpPr>
          <p:nvPr>
            <p:ph type="body" sz="quarter" idx="14" hasCustomPrompt="1"/>
          </p:nvPr>
        </p:nvSpPr>
        <p:spPr>
          <a:xfrm>
            <a:off x="6282000" y="3716540"/>
            <a:ext cx="2160240" cy="768596"/>
          </a:xfrm>
        </p:spPr>
        <p:txBody>
          <a:bodyPr lIns="90000" rIns="90000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de-DE" sz="2400"/>
              <a:t>Text</a:t>
            </a:r>
            <a:endParaRPr lang="de-DE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folie mit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6"/>
          <p:cNvSpPr>
            <a:spLocks noGrp="1"/>
          </p:cNvSpPr>
          <p:nvPr>
            <p:ph type="pic" sz="quarter" idx="17"/>
          </p:nvPr>
        </p:nvSpPr>
        <p:spPr>
          <a:xfrm>
            <a:off x="6094413" y="1700808"/>
            <a:ext cx="2644625" cy="453648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de-DE"/>
          </a:p>
        </p:txBody>
      </p:sp>
      <p:sp>
        <p:nvSpPr>
          <p:cNvPr id="7" name="Bildplatzhalter 6"/>
          <p:cNvSpPr>
            <a:spLocks noGrp="1"/>
          </p:cNvSpPr>
          <p:nvPr>
            <p:ph type="pic" sz="quarter" idx="15"/>
          </p:nvPr>
        </p:nvSpPr>
        <p:spPr>
          <a:xfrm>
            <a:off x="324000" y="1700808"/>
            <a:ext cx="2644625" cy="453648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de-DE"/>
          </a:p>
        </p:txBody>
      </p:sp>
      <p:sp>
        <p:nvSpPr>
          <p:cNvPr id="13" name="Bildplatzhalter 6"/>
          <p:cNvSpPr>
            <a:spLocks noGrp="1"/>
          </p:cNvSpPr>
          <p:nvPr>
            <p:ph type="pic" sz="quarter" idx="16"/>
          </p:nvPr>
        </p:nvSpPr>
        <p:spPr>
          <a:xfrm>
            <a:off x="3203848" y="1700213"/>
            <a:ext cx="2644625" cy="4537075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24000" y="1080000"/>
            <a:ext cx="8493125" cy="576262"/>
          </a:xfrm>
        </p:spPr>
        <p:txBody>
          <a:bodyPr lIns="0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866142A-AFED-1443-8B06-6463BAB2C889}" type="slidenum">
              <a:rPr lang="de-DE" altLang="de-DE" smtClean="0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18" name="Textplatzhalter 17"/>
          <p:cNvSpPr>
            <a:spLocks noGrp="1"/>
          </p:cNvSpPr>
          <p:nvPr>
            <p:ph type="body" sz="quarter" idx="12"/>
          </p:nvPr>
        </p:nvSpPr>
        <p:spPr>
          <a:xfrm>
            <a:off x="570277" y="1883197"/>
            <a:ext cx="2322825" cy="628650"/>
          </a:xfrm>
        </p:spPr>
        <p:txBody>
          <a:bodyPr/>
          <a:lstStyle>
            <a:lvl1pPr marL="0" indent="0">
              <a:buNone/>
              <a:defRPr sz="1600" b="1">
                <a:solidFill>
                  <a:srgbClr val="FFFFFF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tabLst/>
              <a:defRPr/>
            </a:pPr>
            <a:endParaRPr lang="de-DE"/>
          </a:p>
        </p:txBody>
      </p:sp>
      <p:sp>
        <p:nvSpPr>
          <p:cNvPr id="22" name="Textplatzhalter 21"/>
          <p:cNvSpPr>
            <a:spLocks noGrp="1"/>
          </p:cNvSpPr>
          <p:nvPr>
            <p:ph type="body" sz="quarter" idx="13"/>
          </p:nvPr>
        </p:nvSpPr>
        <p:spPr>
          <a:xfrm>
            <a:off x="3455207" y="1817219"/>
            <a:ext cx="2402667" cy="741362"/>
          </a:xfr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marL="266700" marR="0" lvl="0" indent="-2667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80BA24"/>
              </a:buClr>
              <a:buSzPct val="106000"/>
              <a:tabLst/>
              <a:defRPr/>
            </a:pPr>
            <a:endParaRPr lang="de-DE"/>
          </a:p>
        </p:txBody>
      </p:sp>
      <p:sp>
        <p:nvSpPr>
          <p:cNvPr id="24" name="Textplatzhalter 23"/>
          <p:cNvSpPr>
            <a:spLocks noGrp="1"/>
          </p:cNvSpPr>
          <p:nvPr>
            <p:ph type="body" sz="quarter" idx="14"/>
          </p:nvPr>
        </p:nvSpPr>
        <p:spPr>
          <a:xfrm>
            <a:off x="6348413" y="1817219"/>
            <a:ext cx="2390775" cy="809625"/>
          </a:xfrm>
        </p:spPr>
        <p:txBody>
          <a:bodyPr/>
          <a:lstStyle>
            <a:lvl1pPr marL="0" indent="0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02725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71" userDrawn="1">
          <p15:clr>
            <a:srgbClr val="FBAE40"/>
          </p15:clr>
        </p15:guide>
        <p15:guide id="2" pos="20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feld+Aufzählung im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 15"/>
          <p:cNvSpPr/>
          <p:nvPr userDrawn="1"/>
        </p:nvSpPr>
        <p:spPr>
          <a:xfrm>
            <a:off x="1984375" y="2780928"/>
            <a:ext cx="6756400" cy="1440160"/>
          </a:xfrm>
          <a:prstGeom prst="rect">
            <a:avLst/>
          </a:prstGeom>
          <a:solidFill>
            <a:srgbClr val="DFE5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Foliennummernplatzhalt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228DEF-7D63-224F-B0E5-713CE21DF6E5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7" name="Titel 2"/>
          <p:cNvSpPr>
            <a:spLocks noGrp="1"/>
          </p:cNvSpPr>
          <p:nvPr>
            <p:ph type="title"/>
          </p:nvPr>
        </p:nvSpPr>
        <p:spPr>
          <a:xfrm>
            <a:off x="323850" y="1080000"/>
            <a:ext cx="8421688" cy="574675"/>
          </a:xfrm>
        </p:spPr>
        <p:txBody>
          <a:bodyPr lIns="0"/>
          <a:lstStyle/>
          <a:p>
            <a:r>
              <a:rPr lang="de-DE"/>
              <a:t>Mastertitelformat bearbeiten</a:t>
            </a:r>
            <a:endParaRPr lang="de-DE" altLang="de-DE" sz="2200">
              <a:latin typeface="Arial" charset="0"/>
              <a:ea typeface="MS PGothic" charset="-128"/>
              <a:cs typeface="Arial" charset="0"/>
            </a:endParaRP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1"/>
          </p:nvPr>
        </p:nvSpPr>
        <p:spPr>
          <a:xfrm>
            <a:off x="323850" y="1620000"/>
            <a:ext cx="8505695" cy="1330351"/>
          </a:xfrm>
        </p:spPr>
        <p:txBody>
          <a:bodyPr lIns="0" rIns="90000"/>
          <a:lstStyle>
            <a:lvl1pPr marL="0" indent="0">
              <a:buNone/>
              <a:defRPr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Rechteck 4"/>
          <p:cNvSpPr/>
          <p:nvPr userDrawn="1"/>
        </p:nvSpPr>
        <p:spPr>
          <a:xfrm>
            <a:off x="1984375" y="4437112"/>
            <a:ext cx="6756400" cy="1799655"/>
          </a:xfrm>
          <a:prstGeom prst="rect">
            <a:avLst/>
          </a:prstGeom>
          <a:solidFill>
            <a:srgbClr val="DFE5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de-DE">
              <a:solidFill>
                <a:srgbClr val="FFFFFF"/>
              </a:solidFill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Rechteck 8"/>
          <p:cNvSpPr>
            <a:spLocks noChangeArrowheads="1"/>
          </p:cNvSpPr>
          <p:nvPr userDrawn="1"/>
        </p:nvSpPr>
        <p:spPr bwMode="auto">
          <a:xfrm>
            <a:off x="2303463" y="2432051"/>
            <a:ext cx="7110412" cy="1477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rIns="90000">
            <a:noAutofit/>
          </a:bodyPr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2pPr>
            <a:lvl3pPr marL="1079500" indent="-358775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MS PGothic" charset="-128"/>
              </a:defRPr>
            </a:lvl9pPr>
          </a:lstStyle>
          <a:p>
            <a:pPr lvl="0" eaLnBrk="1" hangingPunct="1">
              <a:spcAft>
                <a:spcPts val="600"/>
              </a:spcAft>
              <a:buClr>
                <a:srgbClr val="80BA24"/>
              </a:buClr>
              <a:buFont typeface="Wingdings" charset="2"/>
              <a:buChar char="§"/>
            </a:pPr>
            <a:endParaRPr lang="de-DE" altLang="de-DE" sz="2000">
              <a:solidFill>
                <a:srgbClr val="4A5C66"/>
              </a:solidFill>
              <a:latin typeface="Arial" charset="0"/>
            </a:endParaRP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>
          <a:xfrm>
            <a:off x="2288473" y="2980357"/>
            <a:ext cx="6437312" cy="1528763"/>
          </a:xfrm>
        </p:spPr>
        <p:txBody>
          <a:bodyPr lIns="0" rIns="90000"/>
          <a:lstStyle>
            <a:lvl1pPr>
              <a:defRPr sz="18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2295968" y="4653136"/>
            <a:ext cx="6437312" cy="1528763"/>
          </a:xfrm>
        </p:spPr>
        <p:txBody>
          <a:bodyPr lIns="0" rIns="90000"/>
          <a:lstStyle>
            <a:lvl1pPr>
              <a:defRPr sz="18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pic>
        <p:nvPicPr>
          <p:cNvPr id="14" name="Bild 13" descr="organisation.ti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613" y="2924547"/>
            <a:ext cx="1085850" cy="115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Bild 1" descr="euro-schein.tif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4959350"/>
            <a:ext cx="1152525" cy="66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elplatzhalter 1"/>
          <p:cNvSpPr>
            <a:spLocks noGrp="1"/>
          </p:cNvSpPr>
          <p:nvPr>
            <p:ph type="title"/>
          </p:nvPr>
        </p:nvSpPr>
        <p:spPr bwMode="auto">
          <a:xfrm>
            <a:off x="324000" y="1080000"/>
            <a:ext cx="8493125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Titelmasterformat durch Klicken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324000" y="1620000"/>
            <a:ext cx="8497888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/>
              <a:t>Textmasterformate durch Klicken bearbeiten</a:t>
            </a:r>
          </a:p>
          <a:p>
            <a:pPr lvl="1"/>
            <a:r>
              <a:rPr lang="de-DE" altLang="de-DE"/>
              <a:t>Zweite Ebene</a:t>
            </a:r>
          </a:p>
          <a:p>
            <a:pPr lvl="2"/>
            <a:r>
              <a:rPr lang="de-DE" altLang="de-DE"/>
              <a:t>Dritte Ebene</a:t>
            </a:r>
          </a:p>
          <a:p>
            <a:pPr lvl="3"/>
            <a:r>
              <a:rPr lang="de-DE" altLang="de-DE"/>
              <a:t>Vierte Ebene</a:t>
            </a:r>
          </a:p>
          <a:p>
            <a:pPr lvl="4"/>
            <a:r>
              <a:rPr lang="de-DE" altLang="de-DE"/>
              <a:t>Fünfte Ebene</a:t>
            </a:r>
          </a:p>
        </p:txBody>
      </p:sp>
      <p:sp>
        <p:nvSpPr>
          <p:cNvPr id="1028" name="Rectangle 5"/>
          <p:cNvSpPr>
            <a:spLocks noChangeArrowheads="1"/>
          </p:cNvSpPr>
          <p:nvPr userDrawn="1"/>
        </p:nvSpPr>
        <p:spPr bwMode="auto">
          <a:xfrm>
            <a:off x="0" y="6497638"/>
            <a:ext cx="9140825" cy="360362"/>
          </a:xfrm>
          <a:prstGeom prst="rect">
            <a:avLst/>
          </a:prstGeom>
          <a:solidFill>
            <a:srgbClr val="4A5C66"/>
          </a:solidFill>
          <a:ln>
            <a:noFill/>
          </a:ln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de-DE" altLang="de-DE" sz="1800">
              <a:cs typeface="Arial" pitchFamily="34" charset="0"/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388350" y="6546850"/>
            <a:ext cx="477838" cy="2667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100">
                <a:solidFill>
                  <a:schemeClr val="bg1"/>
                </a:solidFill>
                <a:latin typeface="Arial" charset="0"/>
              </a:defRPr>
            </a:lvl1pPr>
          </a:lstStyle>
          <a:p>
            <a:pPr>
              <a:defRPr/>
            </a:pPr>
            <a:fld id="{2866142A-AFED-1443-8B06-6463BAB2C889}" type="slidenum">
              <a:rPr lang="de-DE" altLang="de-DE"/>
              <a:pPr>
                <a:defRPr/>
              </a:pPr>
              <a:t>‹Nr.›</a:t>
            </a:fld>
            <a:endParaRPr lang="de-DE" altLang="de-DE"/>
          </a:p>
        </p:txBody>
      </p:sp>
      <p:sp>
        <p:nvSpPr>
          <p:cNvPr id="1032" name="Textfeld 2"/>
          <p:cNvSpPr txBox="1">
            <a:spLocks noChangeArrowheads="1"/>
          </p:cNvSpPr>
          <p:nvPr userDrawn="1"/>
        </p:nvSpPr>
        <p:spPr bwMode="auto">
          <a:xfrm>
            <a:off x="5508103" y="6548438"/>
            <a:ext cx="2450035" cy="2616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 err="1">
                <a:solidFill>
                  <a:schemeClr val="bg1"/>
                </a:solidFill>
                <a:latin typeface="Arial" charset="0"/>
                <a:ea typeface="+mn-ea"/>
              </a:rPr>
              <a:t>Hartinger</a:t>
            </a: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, </a:t>
            </a:r>
            <a:r>
              <a:rPr lang="de-DE" sz="1100" err="1">
                <a:solidFill>
                  <a:schemeClr val="bg1"/>
                </a:solidFill>
                <a:latin typeface="Arial" charset="0"/>
                <a:ea typeface="+mn-ea"/>
              </a:rPr>
              <a:t>Korschinsky</a:t>
            </a: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, Kröll, Weber</a:t>
            </a:r>
          </a:p>
        </p:txBody>
      </p:sp>
      <p:sp>
        <p:nvSpPr>
          <p:cNvPr id="1033" name="Textfeld 3"/>
          <p:cNvSpPr txBox="1">
            <a:spLocks noChangeArrowheads="1"/>
          </p:cNvSpPr>
          <p:nvPr userDrawn="1"/>
        </p:nvSpPr>
        <p:spPr bwMode="auto">
          <a:xfrm>
            <a:off x="7956550" y="6548438"/>
            <a:ext cx="576263" cy="26670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>
              <a:defRPr/>
            </a:pPr>
            <a:r>
              <a:rPr lang="de-DE" sz="1100">
                <a:solidFill>
                  <a:schemeClr val="bg1"/>
                </a:solidFill>
                <a:latin typeface="Arial" charset="0"/>
                <a:ea typeface="+mn-ea"/>
              </a:rPr>
              <a:t>Seite</a:t>
            </a:r>
          </a:p>
        </p:txBody>
      </p:sp>
      <p:pic>
        <p:nvPicPr>
          <p:cNvPr id="2" name="Grafik 2"/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3" y="6599238"/>
            <a:ext cx="1441450" cy="12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2"/>
          <p:cNvPicPr>
            <a:picLocks noChangeAspect="1" noChangeArrowheads="1"/>
          </p:cNvPicPr>
          <p:nvPr userDrawn="1"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4000" y="360000"/>
            <a:ext cx="4159250" cy="536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413" r:id="rId1"/>
    <p:sldLayoutId id="2147484414" r:id="rId2"/>
    <p:sldLayoutId id="2147484412" r:id="rId3"/>
    <p:sldLayoutId id="2147484411" r:id="rId4"/>
    <p:sldLayoutId id="2147484415" r:id="rId5"/>
    <p:sldLayoutId id="2147484405" r:id="rId6"/>
    <p:sldLayoutId id="2147484426" r:id="rId7"/>
    <p:sldLayoutId id="2147484423" r:id="rId8"/>
    <p:sldLayoutId id="2147484420" r:id="rId9"/>
    <p:sldLayoutId id="2147484421" r:id="rId10"/>
    <p:sldLayoutId id="2147484406" r:id="rId11"/>
    <p:sldLayoutId id="2147484416" r:id="rId12"/>
    <p:sldLayoutId id="2147484417" r:id="rId13"/>
    <p:sldLayoutId id="2147484424" r:id="rId14"/>
    <p:sldLayoutId id="2147484407" r:id="rId15"/>
    <p:sldLayoutId id="2147484425" r:id="rId16"/>
    <p:sldLayoutId id="2147484422" r:id="rId17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 kern="1200">
          <a:solidFill>
            <a:srgbClr val="4A5C66"/>
          </a:solidFill>
          <a:latin typeface="Arial" pitchFamily="34" charset="0"/>
          <a:ea typeface="MS PGothic" pitchFamily="34" charset="-128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4A5C66"/>
          </a:solidFill>
          <a:latin typeface="Arial" charset="0"/>
          <a:ea typeface="MS PGothic" pitchFamily="34" charset="-128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4A5C66"/>
          </a:solidFill>
          <a:latin typeface="Arial" charset="0"/>
          <a:ea typeface="MS PGothic" pitchFamily="34" charset="-128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4A5C66"/>
          </a:solidFill>
          <a:latin typeface="Arial" charset="0"/>
          <a:ea typeface="MS PGothic" pitchFamily="34" charset="-128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4A5C66"/>
          </a:solidFill>
          <a:latin typeface="Arial" charset="0"/>
          <a:ea typeface="MS PGothic" pitchFamily="34" charset="-128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266700" indent="-266700" algn="l" rtl="0" eaLnBrk="1" fontAlgn="base" hangingPunct="1">
        <a:spcBef>
          <a:spcPct val="20000"/>
        </a:spcBef>
        <a:spcAft>
          <a:spcPct val="0"/>
        </a:spcAft>
        <a:buClr>
          <a:srgbClr val="80BA24"/>
        </a:buClr>
        <a:buSzPct val="106000"/>
        <a:buFont typeface="Wingdings" charset="2"/>
        <a:buChar char="§"/>
        <a:defRPr kern="1200">
          <a:solidFill>
            <a:srgbClr val="4A5C66"/>
          </a:solidFill>
          <a:latin typeface="Arial" pitchFamily="34" charset="0"/>
          <a:ea typeface="MS PGothic" pitchFamily="34" charset="-128"/>
          <a:cs typeface="Arial" pitchFamily="34" charset="0"/>
        </a:defRPr>
      </a:lvl1pPr>
      <a:lvl2pPr marL="542925" indent="-276225" algn="l" rtl="0" eaLnBrk="1" fontAlgn="base" hangingPunct="1">
        <a:spcBef>
          <a:spcPct val="20000"/>
        </a:spcBef>
        <a:spcAft>
          <a:spcPct val="0"/>
        </a:spcAft>
        <a:buClr>
          <a:srgbClr val="80BA24"/>
        </a:buClr>
        <a:buSzPct val="90000"/>
        <a:buFont typeface="Wingdings" charset="2"/>
        <a:buChar char="§"/>
        <a:defRPr kern="1200">
          <a:solidFill>
            <a:srgbClr val="4A5C66"/>
          </a:solidFill>
          <a:latin typeface="Arial" pitchFamily="34" charset="0"/>
          <a:ea typeface="Arial" charset="0"/>
          <a:cs typeface="Arial" pitchFamily="34" charset="0"/>
        </a:defRPr>
      </a:lvl2pPr>
      <a:lvl3pPr marL="809625" indent="-266700" algn="l" rtl="0" eaLnBrk="1" fontAlgn="base" hangingPunct="1">
        <a:spcBef>
          <a:spcPct val="20000"/>
        </a:spcBef>
        <a:spcAft>
          <a:spcPct val="0"/>
        </a:spcAft>
        <a:buClr>
          <a:srgbClr val="80BA24"/>
        </a:buClr>
        <a:buSzPct val="80000"/>
        <a:buFont typeface="Wingdings" charset="2"/>
        <a:buChar char="§"/>
        <a:defRPr kern="1200">
          <a:solidFill>
            <a:srgbClr val="4A5C66"/>
          </a:solidFill>
          <a:latin typeface="Arial" pitchFamily="34" charset="0"/>
          <a:ea typeface="Arial" charset="0"/>
          <a:cs typeface="Arial" pitchFamily="34" charset="0"/>
        </a:defRPr>
      </a:lvl3pPr>
      <a:lvl4pPr marL="1076325" indent="-266700" algn="l" rtl="0" eaLnBrk="1" fontAlgn="base" hangingPunct="1">
        <a:spcBef>
          <a:spcPct val="20000"/>
        </a:spcBef>
        <a:spcAft>
          <a:spcPct val="0"/>
        </a:spcAft>
        <a:buClr>
          <a:srgbClr val="80BA24"/>
        </a:buClr>
        <a:buSzPct val="80000"/>
        <a:buFont typeface="Wingdings" charset="2"/>
        <a:buChar char="§"/>
        <a:defRPr kern="1200">
          <a:solidFill>
            <a:srgbClr val="4A5C66"/>
          </a:solidFill>
          <a:latin typeface="Arial" pitchFamily="34" charset="0"/>
          <a:ea typeface="Arial" charset="0"/>
          <a:cs typeface="Arial" pitchFamily="34" charset="0"/>
        </a:defRPr>
      </a:lvl4pPr>
      <a:lvl5pPr marL="1343025" indent="-266700" algn="l" rtl="0" eaLnBrk="1" fontAlgn="base" hangingPunct="1">
        <a:spcBef>
          <a:spcPct val="20000"/>
        </a:spcBef>
        <a:spcAft>
          <a:spcPct val="0"/>
        </a:spcAft>
        <a:buClr>
          <a:srgbClr val="80BA24"/>
        </a:buClr>
        <a:buSzPct val="80000"/>
        <a:buFont typeface="Wingdings" charset="2"/>
        <a:buChar char="§"/>
        <a:defRPr kern="1200">
          <a:solidFill>
            <a:srgbClr val="4A5C66"/>
          </a:solidFill>
          <a:latin typeface="Arial" pitchFamily="34" charset="0"/>
          <a:ea typeface="Arial" charset="0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92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Microservices</a:t>
            </a:r>
            <a:br>
              <a:rPr lang="de-DE" dirty="0"/>
            </a:br>
            <a:r>
              <a:rPr lang="de-DE" dirty="0"/>
              <a:t>Präsentation</a:t>
            </a:r>
            <a:br>
              <a:rPr lang="de-DE" dirty="0"/>
            </a:br>
            <a:r>
              <a:rPr lang="de-DE" dirty="0"/>
              <a:t>Gruppe 6</a:t>
            </a:r>
          </a:p>
        </p:txBody>
      </p:sp>
      <p:pic>
        <p:nvPicPr>
          <p:cNvPr id="4" name="Grafik 3" descr="Ein Bild, das Text enthält.&#10;&#10;Automatisch generierte Beschreibung">
            <a:extLst>
              <a:ext uri="{FF2B5EF4-FFF2-40B4-BE49-F238E27FC236}">
                <a16:creationId xmlns:a16="http://schemas.microsoft.com/office/drawing/2014/main" id="{2E67F8B4-8268-4D32-BC3B-09DDB877FD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922315">
            <a:off x="40907" y="3165738"/>
            <a:ext cx="3306826" cy="2510772"/>
          </a:xfrm>
          <a:prstGeom prst="rect">
            <a:avLst/>
          </a:prstGeom>
          <a:scene3d>
            <a:camera prst="isometricOffAxis2Top">
              <a:rot lat="20400000" lon="17400000" rev="11400000"/>
            </a:camera>
            <a:lightRig rig="threePt" dir="t"/>
          </a:scene3d>
          <a:sp3d z="-476250"/>
        </p:spPr>
      </p:pic>
      <p:pic>
        <p:nvPicPr>
          <p:cNvPr id="3" name="Grafik 4">
            <a:extLst>
              <a:ext uri="{FF2B5EF4-FFF2-40B4-BE49-F238E27FC236}">
                <a16:creationId xmlns:a16="http://schemas.microsoft.com/office/drawing/2014/main" id="{11AD7C31-87D2-481D-8CCD-F34680F70C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6487" y="1794622"/>
            <a:ext cx="282390" cy="30143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A4658F8-4AAD-41B1-A18D-3DE9E7B47D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543" y="1916167"/>
            <a:ext cx="989601" cy="691150"/>
          </a:xfrm>
          <a:prstGeom prst="rect">
            <a:avLst/>
          </a:prstGeom>
          <a:scene3d>
            <a:camera prst="isometricRightUp">
              <a:rot lat="1500001" lon="18899995" rev="0"/>
            </a:camera>
            <a:lightRig rig="threePt" dir="t"/>
          </a:scene3d>
        </p:spPr>
      </p:pic>
      <p:pic>
        <p:nvPicPr>
          <p:cNvPr id="12" name="Grafik 11" descr="Ein Bild, das Text, ClipArt enthält.&#10;&#10;Automatisch generierte Beschreibung">
            <a:extLst>
              <a:ext uri="{FF2B5EF4-FFF2-40B4-BE49-F238E27FC236}">
                <a16:creationId xmlns:a16="http://schemas.microsoft.com/office/drawing/2014/main" id="{734B2688-E66A-46A5-A2A8-FB9220B5D7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21014" y="1861353"/>
            <a:ext cx="989601" cy="301439"/>
          </a:xfrm>
          <a:prstGeom prst="rect">
            <a:avLst/>
          </a:prstGeom>
          <a:scene3d>
            <a:camera prst="isometricRightUp">
              <a:rot lat="1500000" lon="18899998" rev="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5432279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nhaltsplatzhalter 18">
            <a:extLst>
              <a:ext uri="{FF2B5EF4-FFF2-40B4-BE49-F238E27FC236}">
                <a16:creationId xmlns:a16="http://schemas.microsoft.com/office/drawing/2014/main" id="{9603EDF5-4F4C-7645-B0A5-D02D456BA2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7232" y="1921316"/>
            <a:ext cx="8489537" cy="3814140"/>
          </a:xfrm>
        </p:spPr>
      </p:pic>
      <p:sp>
        <p:nvSpPr>
          <p:cNvPr id="16" name="Titel 15">
            <a:extLst>
              <a:ext uri="{FF2B5EF4-FFF2-40B4-BE49-F238E27FC236}">
                <a16:creationId xmlns:a16="http://schemas.microsoft.com/office/drawing/2014/main" id="{AC9010F5-6465-9441-AFCE-8E9C2787D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Eventsystem – Saga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476BB59-4E40-0E4B-94C5-9FD5A69B87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 smtClean="0"/>
              <a:pPr>
                <a:defRPr/>
              </a:pPr>
              <a:t>10</a:t>
            </a:fld>
            <a:endParaRPr lang="de-DE" altLang="de-DE"/>
          </a:p>
        </p:txBody>
      </p: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C24DFBE8-4FA2-B449-B3FE-E48BF1FF045B}"/>
              </a:ext>
            </a:extLst>
          </p:cNvPr>
          <p:cNvGrpSpPr>
            <a:grpSpLocks noChangeAspect="1"/>
          </p:cNvGrpSpPr>
          <p:nvPr/>
        </p:nvGrpSpPr>
        <p:grpSpPr>
          <a:xfrm>
            <a:off x="7369617" y="256370"/>
            <a:ext cx="1439732" cy="648319"/>
            <a:chOff x="6538515" y="177983"/>
            <a:chExt cx="2249608" cy="1013004"/>
          </a:xfrm>
        </p:grpSpPr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D1B3B311-A5B2-6A4F-BD78-5E7F6786F842}"/>
                </a:ext>
              </a:extLst>
            </p:cNvPr>
            <p:cNvSpPr/>
            <p:nvPr/>
          </p:nvSpPr>
          <p:spPr>
            <a:xfrm>
              <a:off x="6538515" y="177985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E1E79DCB-69FF-754C-8C74-52009975AFED}"/>
                </a:ext>
              </a:extLst>
            </p:cNvPr>
            <p:cNvSpPr/>
            <p:nvPr/>
          </p:nvSpPr>
          <p:spPr>
            <a:xfrm>
              <a:off x="7148115" y="179552"/>
              <a:ext cx="432080" cy="432048"/>
            </a:xfrm>
            <a:prstGeom prst="rect">
              <a:avLst/>
            </a:prstGeom>
            <a:solidFill>
              <a:srgbClr val="4A5C66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1F8FE6E6-0E38-B242-AC2E-4C53B4A10512}"/>
                </a:ext>
              </a:extLst>
            </p:cNvPr>
            <p:cNvSpPr/>
            <p:nvPr/>
          </p:nvSpPr>
          <p:spPr>
            <a:xfrm>
              <a:off x="7757716" y="17798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CC7F47A7-0296-6E4F-9E2B-D413AC0A95B8}"/>
                </a:ext>
              </a:extLst>
            </p:cNvPr>
            <p:cNvSpPr/>
            <p:nvPr/>
          </p:nvSpPr>
          <p:spPr>
            <a:xfrm>
              <a:off x="8356042" y="177984"/>
              <a:ext cx="432081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6846C939-0185-034F-AE12-3F583A978984}"/>
                </a:ext>
              </a:extLst>
            </p:cNvPr>
            <p:cNvSpPr/>
            <p:nvPr/>
          </p:nvSpPr>
          <p:spPr>
            <a:xfrm>
              <a:off x="6538515" y="757371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186F2A4C-A857-914C-A79E-0C2286D0D5B7}"/>
                </a:ext>
              </a:extLst>
            </p:cNvPr>
            <p:cNvSpPr/>
            <p:nvPr/>
          </p:nvSpPr>
          <p:spPr>
            <a:xfrm>
              <a:off x="7148115" y="758939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CC90132D-0480-E14A-B108-FD9AE48093F5}"/>
                </a:ext>
              </a:extLst>
            </p:cNvPr>
            <p:cNvSpPr/>
            <p:nvPr/>
          </p:nvSpPr>
          <p:spPr>
            <a:xfrm>
              <a:off x="775771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896F406A-4F38-F646-ADA3-79E43840115B}"/>
                </a:ext>
              </a:extLst>
            </p:cNvPr>
            <p:cNvSpPr/>
            <p:nvPr/>
          </p:nvSpPr>
          <p:spPr>
            <a:xfrm>
              <a:off x="835476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9805629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2452F114-452D-7845-B253-CA32A2C88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Vollständig JWT-basiert</a:t>
            </a:r>
          </a:p>
          <a:p>
            <a:r>
              <a:rPr lang="de-DE" dirty="0"/>
              <a:t>Vorteile</a:t>
            </a:r>
          </a:p>
          <a:p>
            <a:pPr lvl="1"/>
            <a:r>
              <a:rPr lang="de-DE" dirty="0"/>
              <a:t>Userinformation im Token gespeichert</a:t>
            </a:r>
          </a:p>
          <a:p>
            <a:pPr lvl="1"/>
            <a:r>
              <a:rPr lang="de-DE" dirty="0"/>
              <a:t>Gateway validiert nur Signatur</a:t>
            </a:r>
          </a:p>
          <a:p>
            <a:pPr lvl="1"/>
            <a:r>
              <a:rPr lang="de-DE" dirty="0"/>
              <a:t>Kein weiterer zentraler Speicher neben User-Service</a:t>
            </a:r>
          </a:p>
          <a:p>
            <a:r>
              <a:rPr lang="de-DE" dirty="0"/>
              <a:t>Nachteile</a:t>
            </a:r>
          </a:p>
          <a:p>
            <a:pPr lvl="1"/>
            <a:r>
              <a:rPr lang="de-DE" dirty="0"/>
              <a:t>Logout / Sperre schwierig</a:t>
            </a:r>
          </a:p>
          <a:p>
            <a:pPr lvl="1"/>
            <a:r>
              <a:rPr lang="de-DE" dirty="0"/>
              <a:t>Schlüssel in allen Services vorhanden</a:t>
            </a:r>
          </a:p>
          <a:p>
            <a:pPr lvl="1"/>
            <a:r>
              <a:rPr lang="de-DE" dirty="0"/>
              <a:t>JWT auf User-Seite muss regelmäßig erneuert werden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650AEC1F-E90B-8941-BC66-E71A7668C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Autorisierung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754EB4E-115D-FA48-AE88-B47FF5604E5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 smtClean="0"/>
              <a:pPr>
                <a:defRPr/>
              </a:pPr>
              <a:t>11</a:t>
            </a:fld>
            <a:endParaRPr lang="de-DE" alt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02A8AD68-5D9C-994D-AC77-F6DA2D025F3D}"/>
              </a:ext>
            </a:extLst>
          </p:cNvPr>
          <p:cNvGrpSpPr>
            <a:grpSpLocks noChangeAspect="1"/>
          </p:cNvGrpSpPr>
          <p:nvPr/>
        </p:nvGrpSpPr>
        <p:grpSpPr>
          <a:xfrm>
            <a:off x="7369614" y="256370"/>
            <a:ext cx="1439731" cy="648319"/>
            <a:chOff x="6538515" y="177983"/>
            <a:chExt cx="2249608" cy="1013004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FAB5C44F-EA1C-AD43-AFAD-132262C041B4}"/>
                </a:ext>
              </a:extLst>
            </p:cNvPr>
            <p:cNvSpPr/>
            <p:nvPr/>
          </p:nvSpPr>
          <p:spPr>
            <a:xfrm>
              <a:off x="6538515" y="177985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E92ABC26-934E-8A49-A067-1C59B9EB8C97}"/>
                </a:ext>
              </a:extLst>
            </p:cNvPr>
            <p:cNvSpPr/>
            <p:nvPr/>
          </p:nvSpPr>
          <p:spPr>
            <a:xfrm>
              <a:off x="7148115" y="179552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A8560AFD-907F-FF44-8AAC-EF5BE783EA4F}"/>
                </a:ext>
              </a:extLst>
            </p:cNvPr>
            <p:cNvSpPr/>
            <p:nvPr/>
          </p:nvSpPr>
          <p:spPr>
            <a:xfrm>
              <a:off x="7757716" y="177983"/>
              <a:ext cx="432080" cy="432048"/>
            </a:xfrm>
            <a:prstGeom prst="rect">
              <a:avLst/>
            </a:prstGeom>
            <a:solidFill>
              <a:srgbClr val="4A5C66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ABE2F2B7-939D-EE45-906D-F63145AF985C}"/>
                </a:ext>
              </a:extLst>
            </p:cNvPr>
            <p:cNvSpPr/>
            <p:nvPr/>
          </p:nvSpPr>
          <p:spPr>
            <a:xfrm>
              <a:off x="8356042" y="177984"/>
              <a:ext cx="432081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73832A2B-3DB8-0B4A-957D-6FC40A410A1A}"/>
                </a:ext>
              </a:extLst>
            </p:cNvPr>
            <p:cNvSpPr/>
            <p:nvPr/>
          </p:nvSpPr>
          <p:spPr>
            <a:xfrm>
              <a:off x="6538515" y="757371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E4B8BE88-D81F-744F-9F71-8CB45B6902D9}"/>
                </a:ext>
              </a:extLst>
            </p:cNvPr>
            <p:cNvSpPr/>
            <p:nvPr/>
          </p:nvSpPr>
          <p:spPr>
            <a:xfrm>
              <a:off x="7148115" y="758939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97157247-D1BE-D546-866C-C621EBC44B53}"/>
                </a:ext>
              </a:extLst>
            </p:cNvPr>
            <p:cNvSpPr/>
            <p:nvPr/>
          </p:nvSpPr>
          <p:spPr>
            <a:xfrm>
              <a:off x="775771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8A053A69-703B-3A4A-8475-9622A716F7CD}"/>
                </a:ext>
              </a:extLst>
            </p:cNvPr>
            <p:cNvSpPr/>
            <p:nvPr/>
          </p:nvSpPr>
          <p:spPr>
            <a:xfrm>
              <a:off x="835476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5" name="Grafik 14">
            <a:extLst>
              <a:ext uri="{FF2B5EF4-FFF2-40B4-BE49-F238E27FC236}">
                <a16:creationId xmlns:a16="http://schemas.microsoft.com/office/drawing/2014/main" id="{84376A9C-2FCF-E44B-9B68-396A180E28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27207" y="1173040"/>
            <a:ext cx="1981321" cy="225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977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nhaltsplatzhalter 18">
            <a:extLst>
              <a:ext uri="{FF2B5EF4-FFF2-40B4-BE49-F238E27FC236}">
                <a16:creationId xmlns:a16="http://schemas.microsoft.com/office/drawing/2014/main" id="{9603EDF5-4F4C-7645-B0A5-D02D456BA2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7579" y="1921316"/>
            <a:ext cx="8528843" cy="3814140"/>
          </a:xfrm>
        </p:spPr>
      </p:pic>
      <p:sp>
        <p:nvSpPr>
          <p:cNvPr id="16" name="Titel 15">
            <a:extLst>
              <a:ext uri="{FF2B5EF4-FFF2-40B4-BE49-F238E27FC236}">
                <a16:creationId xmlns:a16="http://schemas.microsoft.com/office/drawing/2014/main" id="{AC9010F5-6465-9441-AFCE-8E9C2787D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Autorisierung </a:t>
            </a:r>
            <a:r>
              <a:rPr lang="de-DE">
                <a:latin typeface="Arial"/>
                <a:ea typeface="MS PGothic"/>
                <a:cs typeface="Arial"/>
              </a:rPr>
              <a:t>–</a:t>
            </a:r>
            <a:r>
              <a:rPr lang="de-DE"/>
              <a:t> Ablauf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476BB59-4E40-0E4B-94C5-9FD5A69B87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 smtClean="0"/>
              <a:pPr>
                <a:defRPr/>
              </a:pPr>
              <a:t>12</a:t>
            </a:fld>
            <a:endParaRPr lang="de-DE" altLang="de-DE"/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1CBE9845-CADB-4B40-ACD3-C7E6BE11958A}"/>
              </a:ext>
            </a:extLst>
          </p:cNvPr>
          <p:cNvGrpSpPr>
            <a:grpSpLocks noChangeAspect="1"/>
          </p:cNvGrpSpPr>
          <p:nvPr/>
        </p:nvGrpSpPr>
        <p:grpSpPr>
          <a:xfrm>
            <a:off x="7369614" y="256370"/>
            <a:ext cx="1439731" cy="648319"/>
            <a:chOff x="6538515" y="177983"/>
            <a:chExt cx="2249608" cy="1013004"/>
          </a:xfrm>
        </p:grpSpPr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9D1C6C5D-9EB0-794B-AEB8-E7147FC563B5}"/>
                </a:ext>
              </a:extLst>
            </p:cNvPr>
            <p:cNvSpPr/>
            <p:nvPr/>
          </p:nvSpPr>
          <p:spPr>
            <a:xfrm>
              <a:off x="6538515" y="177985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F8D22BB8-7CDB-DC40-ABA1-91EDB7244106}"/>
                </a:ext>
              </a:extLst>
            </p:cNvPr>
            <p:cNvSpPr/>
            <p:nvPr/>
          </p:nvSpPr>
          <p:spPr>
            <a:xfrm>
              <a:off x="7148115" y="179552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36B8088D-E9FD-A545-B3E6-44E8CB3EAAD1}"/>
                </a:ext>
              </a:extLst>
            </p:cNvPr>
            <p:cNvSpPr/>
            <p:nvPr/>
          </p:nvSpPr>
          <p:spPr>
            <a:xfrm>
              <a:off x="7757716" y="177983"/>
              <a:ext cx="432080" cy="432048"/>
            </a:xfrm>
            <a:prstGeom prst="rect">
              <a:avLst/>
            </a:prstGeom>
            <a:solidFill>
              <a:srgbClr val="4A5C66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711E3C13-EFE4-4D4A-AE2A-DE7D6D47DD82}"/>
                </a:ext>
              </a:extLst>
            </p:cNvPr>
            <p:cNvSpPr/>
            <p:nvPr/>
          </p:nvSpPr>
          <p:spPr>
            <a:xfrm>
              <a:off x="8356042" y="177984"/>
              <a:ext cx="432081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2217068A-78EB-6A45-8BF9-C1AEE8EC4022}"/>
                </a:ext>
              </a:extLst>
            </p:cNvPr>
            <p:cNvSpPr/>
            <p:nvPr/>
          </p:nvSpPr>
          <p:spPr>
            <a:xfrm>
              <a:off x="6538515" y="757371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6D40FB70-CF00-4C47-8E8E-168AAC980A71}"/>
                </a:ext>
              </a:extLst>
            </p:cNvPr>
            <p:cNvSpPr/>
            <p:nvPr/>
          </p:nvSpPr>
          <p:spPr>
            <a:xfrm>
              <a:off x="7148115" y="758939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4C02C291-4EA2-0043-BF53-FC789CA6921E}"/>
                </a:ext>
              </a:extLst>
            </p:cNvPr>
            <p:cNvSpPr/>
            <p:nvPr/>
          </p:nvSpPr>
          <p:spPr>
            <a:xfrm>
              <a:off x="775771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5F37F092-9AAD-0F40-8F68-3E9FBAFF7ECD}"/>
                </a:ext>
              </a:extLst>
            </p:cNvPr>
            <p:cNvSpPr/>
            <p:nvPr/>
          </p:nvSpPr>
          <p:spPr>
            <a:xfrm>
              <a:off x="835476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022762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47667D-FE99-6A4F-9E37-E6069563F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Arial"/>
                <a:ea typeface="MS PGothic"/>
                <a:cs typeface="Arial"/>
              </a:rPr>
              <a:t>Ineinander aufeinander aufgebaute Rechtesysteme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Projektrolle vs. Globale Rolle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Soft &amp; Hard </a:t>
            </a:r>
            <a:r>
              <a:rPr lang="de-DE" dirty="0" err="1">
                <a:latin typeface="Arial"/>
                <a:ea typeface="MS PGothic"/>
                <a:cs typeface="Arial"/>
              </a:rPr>
              <a:t>Permissions</a:t>
            </a:r>
            <a:r>
              <a:rPr lang="de-DE" dirty="0">
                <a:latin typeface="Arial"/>
                <a:ea typeface="MS PGothic"/>
                <a:cs typeface="Arial"/>
              </a:rPr>
              <a:t> ↔ Rollensystem</a:t>
            </a:r>
            <a:endParaRPr lang="de-DE" dirty="0">
              <a:ea typeface="MS PGothic" pitchFamily="34" charset="-128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69BF3FA-D8EC-3840-A09B-910E0F99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/>
                <a:ea typeface="MS PGothic"/>
                <a:cs typeface="Arial"/>
              </a:rPr>
              <a:t>Autorisierung – Rechtesystem der Domäne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476BB59-4E40-0E4B-94C5-9FD5A69B87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 smtClean="0"/>
              <a:pPr>
                <a:defRPr/>
              </a:pPr>
              <a:t>13</a:t>
            </a:fld>
            <a:endParaRPr lang="de-DE" altLang="de-DE"/>
          </a:p>
        </p:txBody>
      </p:sp>
      <p:graphicFrame>
        <p:nvGraphicFramePr>
          <p:cNvPr id="2" name="Tabelle 15">
            <a:extLst>
              <a:ext uri="{FF2B5EF4-FFF2-40B4-BE49-F238E27FC236}">
                <a16:creationId xmlns:a16="http://schemas.microsoft.com/office/drawing/2014/main" id="{07E3580F-2A01-4A45-983D-C7FFE6DE7A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1579274"/>
              </p:ext>
            </p:extLst>
          </p:nvPr>
        </p:nvGraphicFramePr>
        <p:xfrm>
          <a:off x="215152" y="2958352"/>
          <a:ext cx="8722654" cy="3423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1213">
                  <a:extLst>
                    <a:ext uri="{9D8B030D-6E8A-4147-A177-3AD203B41FA5}">
                      <a16:colId xmlns:a16="http://schemas.microsoft.com/office/drawing/2014/main" val="798068501"/>
                    </a:ext>
                  </a:extLst>
                </a:gridCol>
                <a:gridCol w="1862138">
                  <a:extLst>
                    <a:ext uri="{9D8B030D-6E8A-4147-A177-3AD203B41FA5}">
                      <a16:colId xmlns:a16="http://schemas.microsoft.com/office/drawing/2014/main" val="388979898"/>
                    </a:ext>
                  </a:extLst>
                </a:gridCol>
                <a:gridCol w="5499303">
                  <a:extLst>
                    <a:ext uri="{9D8B030D-6E8A-4147-A177-3AD203B41FA5}">
                      <a16:colId xmlns:a16="http://schemas.microsoft.com/office/drawing/2014/main" val="2189106992"/>
                    </a:ext>
                  </a:extLst>
                </a:gridCol>
              </a:tblGrid>
              <a:tr h="421478">
                <a:tc>
                  <a:txBody>
                    <a:bodyPr/>
                    <a:lstStyle/>
                    <a:p>
                      <a:r>
                        <a:rPr lang="de-DE"/>
                        <a:t>Scope</a:t>
                      </a:r>
                    </a:p>
                  </a:txBody>
                  <a:tcPr>
                    <a:solidFill>
                      <a:srgbClr val="4A5C6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Name</a:t>
                      </a:r>
                    </a:p>
                  </a:txBody>
                  <a:tcPr>
                    <a:solidFill>
                      <a:srgbClr val="4A5C6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Rechte</a:t>
                      </a:r>
                    </a:p>
                  </a:txBody>
                  <a:tcPr>
                    <a:solidFill>
                      <a:srgbClr val="4A5C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7575398"/>
                  </a:ext>
                </a:extLst>
              </a:tr>
              <a:tr h="421478">
                <a:tc rowSpan="3">
                  <a:txBody>
                    <a:bodyPr/>
                    <a:lstStyle/>
                    <a:p>
                      <a:r>
                        <a:rPr lang="de-DE"/>
                        <a:t>Global</a:t>
                      </a:r>
                    </a:p>
                  </a:txBody>
                  <a:tcPr>
                    <a:lnB w="19050">
                      <a:solidFill>
                        <a:schemeClr val="tx1"/>
                      </a:solidFill>
                    </a:lnB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User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Issue &amp; Projekte erstellen</a:t>
                      </a: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9686286"/>
                  </a:ext>
                </a:extLst>
              </a:tr>
              <a:tr h="473087">
                <a:tc v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Support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Projektname &amp; Issues verwalten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1293325"/>
                  </a:ext>
                </a:extLst>
              </a:tr>
              <a:tr h="473087">
                <a:tc v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Admin</a:t>
                      </a:r>
                    </a:p>
                  </a:txBody>
                  <a:tcPr>
                    <a:lnB w="19050">
                      <a:solidFill>
                        <a:schemeClr val="tx1"/>
                      </a:solidFill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User verwalten &amp; jegliche Rechte</a:t>
                      </a:r>
                    </a:p>
                  </a:txBody>
                  <a:tcPr>
                    <a:lnB w="19050">
                      <a:solidFill>
                        <a:schemeClr val="tx1"/>
                      </a:solidFill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5462744"/>
                  </a:ext>
                </a:extLst>
              </a:tr>
              <a:tr h="739737">
                <a:tc rowSpan="3">
                  <a:txBody>
                    <a:bodyPr/>
                    <a:lstStyle/>
                    <a:p>
                      <a:r>
                        <a:rPr lang="de-DE"/>
                        <a:t>Projekt</a:t>
                      </a:r>
                    </a:p>
                  </a:txBody>
                  <a:tcPr>
                    <a:lnT w="19050">
                      <a:solidFill>
                        <a:schemeClr val="tx1"/>
                      </a:solidFill>
                    </a:lnT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User</a:t>
                      </a:r>
                    </a:p>
                  </a:txBody>
                  <a:tcPr>
                    <a:lnT w="19050">
                      <a:solidFill>
                        <a:schemeClr val="tx1"/>
                      </a:solidFill>
                    </a:lnT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Projektnamen &amp; Issues verwalten</a:t>
                      </a:r>
                      <a:br>
                        <a:rPr lang="de-DE"/>
                      </a:br>
                      <a:r>
                        <a:rPr lang="de-DE"/>
                        <a:t>Assignee von Issue</a:t>
                      </a:r>
                    </a:p>
                  </a:txBody>
                  <a:tcPr>
                    <a:lnT w="19050">
                      <a:solidFill>
                        <a:schemeClr val="tx1"/>
                      </a:solidFill>
                    </a:lnT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509091"/>
                  </a:ext>
                </a:extLst>
              </a:tr>
              <a:tr h="421478">
                <a:tc v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/>
                        <a:t>Support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/>
                        <a:t>-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7803175"/>
                  </a:ext>
                </a:extLst>
              </a:tr>
              <a:tr h="473087">
                <a:tc v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dirty="0"/>
                        <a:t>Admin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de-DE" dirty="0"/>
                        <a:t>Member und Projekt verwalten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4109"/>
                  </a:ext>
                </a:extLst>
              </a:tr>
            </a:tbl>
          </a:graphicData>
        </a:graphic>
      </p:graphicFrame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D7D6B93D-9F18-5640-977B-B79E8947F8C7}"/>
              </a:ext>
            </a:extLst>
          </p:cNvPr>
          <p:cNvGrpSpPr>
            <a:grpSpLocks noChangeAspect="1"/>
          </p:cNvGrpSpPr>
          <p:nvPr/>
        </p:nvGrpSpPr>
        <p:grpSpPr>
          <a:xfrm>
            <a:off x="7369614" y="256370"/>
            <a:ext cx="1439731" cy="648319"/>
            <a:chOff x="6538515" y="177983"/>
            <a:chExt cx="2249608" cy="101300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84048F58-F95E-F645-97C9-9BC36859A22A}"/>
                </a:ext>
              </a:extLst>
            </p:cNvPr>
            <p:cNvSpPr/>
            <p:nvPr/>
          </p:nvSpPr>
          <p:spPr>
            <a:xfrm>
              <a:off x="6538515" y="177985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FBEFCED5-E1C4-DB4F-9642-654D6580BAB9}"/>
                </a:ext>
              </a:extLst>
            </p:cNvPr>
            <p:cNvSpPr/>
            <p:nvPr/>
          </p:nvSpPr>
          <p:spPr>
            <a:xfrm>
              <a:off x="7148115" y="179552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C9057A30-8BBC-0E41-96F5-D9A40EA26662}"/>
                </a:ext>
              </a:extLst>
            </p:cNvPr>
            <p:cNvSpPr/>
            <p:nvPr/>
          </p:nvSpPr>
          <p:spPr>
            <a:xfrm>
              <a:off x="7757716" y="177983"/>
              <a:ext cx="432080" cy="432048"/>
            </a:xfrm>
            <a:prstGeom prst="rect">
              <a:avLst/>
            </a:prstGeom>
            <a:solidFill>
              <a:srgbClr val="4A5C66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69896582-C0DF-E64A-BC5E-ACE0AC7F527C}"/>
                </a:ext>
              </a:extLst>
            </p:cNvPr>
            <p:cNvSpPr/>
            <p:nvPr/>
          </p:nvSpPr>
          <p:spPr>
            <a:xfrm>
              <a:off x="8356042" y="177984"/>
              <a:ext cx="432081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34B5F51A-218E-7141-BD9C-BA3B2E6AE264}"/>
                </a:ext>
              </a:extLst>
            </p:cNvPr>
            <p:cNvSpPr/>
            <p:nvPr/>
          </p:nvSpPr>
          <p:spPr>
            <a:xfrm>
              <a:off x="6538515" y="757371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5FDDAF54-A732-DA4C-A005-620F3B39F603}"/>
                </a:ext>
              </a:extLst>
            </p:cNvPr>
            <p:cNvSpPr/>
            <p:nvPr/>
          </p:nvSpPr>
          <p:spPr>
            <a:xfrm>
              <a:off x="7148115" y="758939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297A5096-CC1B-F244-823F-6452B0A51477}"/>
                </a:ext>
              </a:extLst>
            </p:cNvPr>
            <p:cNvSpPr/>
            <p:nvPr/>
          </p:nvSpPr>
          <p:spPr>
            <a:xfrm>
              <a:off x="775771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BBEAF350-926B-B145-8B66-C8314C5D6E1F}"/>
                </a:ext>
              </a:extLst>
            </p:cNvPr>
            <p:cNvSpPr/>
            <p:nvPr/>
          </p:nvSpPr>
          <p:spPr>
            <a:xfrm>
              <a:off x="835476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736799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4313A2B-BEE3-304C-893C-C3AC747FA3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 smtClean="0"/>
              <a:pPr>
                <a:defRPr/>
              </a:pPr>
              <a:t>14</a:t>
            </a:fld>
            <a:endParaRPr lang="de-DE" altLang="de-DE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210E2694-8CA8-C34D-9B54-7BF6E695C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Arial"/>
                <a:ea typeface="MS PGothic"/>
                <a:cs typeface="Arial"/>
              </a:rPr>
              <a:t>Dokumentation</a:t>
            </a:r>
            <a:endParaRPr lang="de-DE" dirty="0"/>
          </a:p>
          <a:p>
            <a:pPr lvl="1"/>
            <a:r>
              <a:rPr lang="de-DE" dirty="0" err="1">
                <a:latin typeface="Arial"/>
                <a:ea typeface="MS PGothic"/>
                <a:cs typeface="Arial"/>
              </a:rPr>
              <a:t>OpenAPI</a:t>
            </a:r>
            <a:r>
              <a:rPr lang="de-DE" dirty="0">
                <a:latin typeface="Arial"/>
                <a:ea typeface="MS PGothic"/>
                <a:cs typeface="Arial"/>
              </a:rPr>
              <a:t> für die Dokumentation der Routen</a:t>
            </a:r>
          </a:p>
          <a:p>
            <a:pPr lvl="2"/>
            <a:r>
              <a:rPr lang="de-DE" dirty="0">
                <a:latin typeface="Arial"/>
                <a:ea typeface="MS PGothic"/>
                <a:cs typeface="Arial"/>
              </a:rPr>
              <a:t>Routenbeschreibungen</a:t>
            </a:r>
          </a:p>
          <a:p>
            <a:pPr lvl="2"/>
            <a:r>
              <a:rPr lang="de-DE" dirty="0">
                <a:latin typeface="Arial"/>
                <a:ea typeface="MS PGothic"/>
                <a:cs typeface="Arial"/>
              </a:rPr>
              <a:t>Übergabeparameter</a:t>
            </a:r>
          </a:p>
          <a:p>
            <a:pPr lvl="2"/>
            <a:r>
              <a:rPr lang="de-DE" dirty="0">
                <a:latin typeface="Arial"/>
                <a:ea typeface="MS PGothic"/>
                <a:cs typeface="Arial"/>
              </a:rPr>
              <a:t>Authentifizierung</a:t>
            </a:r>
          </a:p>
          <a:p>
            <a:pPr lvl="2"/>
            <a:r>
              <a:rPr lang="de-DE" dirty="0">
                <a:latin typeface="Arial"/>
                <a:ea typeface="MS PGothic"/>
                <a:cs typeface="Arial"/>
              </a:rPr>
              <a:t>Fehlercodes</a:t>
            </a:r>
          </a:p>
          <a:p>
            <a:pPr lvl="1"/>
            <a:r>
              <a:rPr lang="de-DE" dirty="0" err="1">
                <a:latin typeface="Arial"/>
                <a:ea typeface="MS PGothic"/>
                <a:cs typeface="Arial"/>
              </a:rPr>
              <a:t>JavaDoc</a:t>
            </a:r>
            <a:r>
              <a:rPr lang="de-DE" dirty="0">
                <a:latin typeface="Arial"/>
                <a:ea typeface="MS PGothic"/>
                <a:cs typeface="Arial"/>
              </a:rPr>
              <a:t> für die Dokumentation des Codes</a:t>
            </a:r>
          </a:p>
          <a:p>
            <a:r>
              <a:rPr lang="de-DE" dirty="0">
                <a:latin typeface="Arial"/>
                <a:ea typeface="MS PGothic"/>
                <a:cs typeface="Arial"/>
              </a:rPr>
              <a:t>Tests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Unit-Tests für Business-</a:t>
            </a:r>
            <a:r>
              <a:rPr lang="de-DE" dirty="0" err="1">
                <a:latin typeface="Arial"/>
                <a:ea typeface="MS PGothic"/>
                <a:cs typeface="Arial"/>
              </a:rPr>
              <a:t>Logic</a:t>
            </a:r>
            <a:endParaRPr lang="de-DE" dirty="0">
              <a:latin typeface="Arial"/>
              <a:ea typeface="MS PGothic"/>
              <a:cs typeface="Arial"/>
            </a:endParaRPr>
          </a:p>
          <a:p>
            <a:pPr lvl="1"/>
            <a:r>
              <a:rPr lang="de-DE" dirty="0" err="1">
                <a:latin typeface="Arial"/>
                <a:ea typeface="MS PGothic"/>
                <a:cs typeface="Arial"/>
              </a:rPr>
              <a:t>JUnit</a:t>
            </a:r>
            <a:r>
              <a:rPr lang="de-DE" dirty="0">
                <a:latin typeface="Arial"/>
                <a:ea typeface="MS PGothic"/>
                <a:cs typeface="Arial"/>
              </a:rPr>
              <a:t> mit </a:t>
            </a:r>
            <a:r>
              <a:rPr lang="de-DE" dirty="0" err="1">
                <a:latin typeface="Arial"/>
                <a:ea typeface="MS PGothic"/>
                <a:cs typeface="Arial"/>
              </a:rPr>
              <a:t>Mockito</a:t>
            </a:r>
            <a:endParaRPr lang="de-DE" dirty="0">
              <a:latin typeface="Arial"/>
              <a:ea typeface="MS PGothic"/>
              <a:cs typeface="Arial"/>
            </a:endParaRP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Stresstest mit Gatling</a:t>
            </a:r>
          </a:p>
          <a:p>
            <a:pPr lvl="1"/>
            <a:r>
              <a:rPr lang="de-DE">
                <a:latin typeface="Arial"/>
                <a:ea typeface="MS PGothic"/>
                <a:cs typeface="Arial"/>
              </a:rPr>
              <a:t>Postman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DD70780D-397A-4848-9C16-959BF3EF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Codequalität</a:t>
            </a:r>
          </a:p>
        </p:txBody>
      </p: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D6EC0F41-F619-534C-8454-75188C97D7D8}"/>
              </a:ext>
            </a:extLst>
          </p:cNvPr>
          <p:cNvGrpSpPr>
            <a:grpSpLocks noChangeAspect="1"/>
          </p:cNvGrpSpPr>
          <p:nvPr/>
        </p:nvGrpSpPr>
        <p:grpSpPr>
          <a:xfrm>
            <a:off x="7369614" y="256370"/>
            <a:ext cx="1439731" cy="648319"/>
            <a:chOff x="6538515" y="177983"/>
            <a:chExt cx="2249608" cy="1013004"/>
          </a:xfrm>
        </p:grpSpPr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C20E1C0A-77A3-9A44-8252-4DDC244D412D}"/>
                </a:ext>
              </a:extLst>
            </p:cNvPr>
            <p:cNvSpPr/>
            <p:nvPr/>
          </p:nvSpPr>
          <p:spPr>
            <a:xfrm>
              <a:off x="6538515" y="177985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DAAD29F4-1A7A-3F49-92BE-7386694F3A9C}"/>
                </a:ext>
              </a:extLst>
            </p:cNvPr>
            <p:cNvSpPr/>
            <p:nvPr/>
          </p:nvSpPr>
          <p:spPr>
            <a:xfrm>
              <a:off x="7148115" y="179552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27165FB5-7461-6641-B738-03E20603AA5A}"/>
                </a:ext>
              </a:extLst>
            </p:cNvPr>
            <p:cNvSpPr/>
            <p:nvPr/>
          </p:nvSpPr>
          <p:spPr>
            <a:xfrm>
              <a:off x="7757716" y="177983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D3A80B09-29F4-3647-B383-9E552D7E25DF}"/>
                </a:ext>
              </a:extLst>
            </p:cNvPr>
            <p:cNvSpPr/>
            <p:nvPr/>
          </p:nvSpPr>
          <p:spPr>
            <a:xfrm>
              <a:off x="8356042" y="177984"/>
              <a:ext cx="432081" cy="432048"/>
            </a:xfrm>
            <a:prstGeom prst="rect">
              <a:avLst/>
            </a:prstGeom>
            <a:solidFill>
              <a:srgbClr val="4A5C66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4C58346B-A44E-504A-9999-9EA19E191BBE}"/>
                </a:ext>
              </a:extLst>
            </p:cNvPr>
            <p:cNvSpPr/>
            <p:nvPr/>
          </p:nvSpPr>
          <p:spPr>
            <a:xfrm>
              <a:off x="6538515" y="757371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5" name="Rechteck 24">
              <a:extLst>
                <a:ext uri="{FF2B5EF4-FFF2-40B4-BE49-F238E27FC236}">
                  <a16:creationId xmlns:a16="http://schemas.microsoft.com/office/drawing/2014/main" id="{9F9E9FF6-F77F-CE4E-B51D-65518BB5C59D}"/>
                </a:ext>
              </a:extLst>
            </p:cNvPr>
            <p:cNvSpPr/>
            <p:nvPr/>
          </p:nvSpPr>
          <p:spPr>
            <a:xfrm>
              <a:off x="7148115" y="758939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9997A50F-96B9-DB48-933E-62D86CE57BB4}"/>
                </a:ext>
              </a:extLst>
            </p:cNvPr>
            <p:cNvSpPr/>
            <p:nvPr/>
          </p:nvSpPr>
          <p:spPr>
            <a:xfrm>
              <a:off x="775771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F0780BB2-9FAA-3648-A04C-5671DD612AFB}"/>
                </a:ext>
              </a:extLst>
            </p:cNvPr>
            <p:cNvSpPr/>
            <p:nvPr/>
          </p:nvSpPr>
          <p:spPr>
            <a:xfrm>
              <a:off x="835476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1343532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47667D-FE99-6A4F-9E37-E6069563F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Verbund aus Micrometer, Influx und </a:t>
            </a:r>
            <a:r>
              <a:rPr lang="de-DE" dirty="0" err="1">
                <a:latin typeface="Arial"/>
                <a:ea typeface="MS PGothic"/>
                <a:cs typeface="Arial"/>
              </a:rPr>
              <a:t>Grafana</a:t>
            </a:r>
            <a:endParaRPr lang="de-DE" dirty="0">
              <a:latin typeface="Arial"/>
              <a:ea typeface="MS PGothic"/>
              <a:cs typeface="Arial"/>
            </a:endParaRPr>
          </a:p>
          <a:p>
            <a:pPr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Micrometer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Extrahieren von Spring, JVM und HTTP-Metriken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Push der Daten jeder Minute</a:t>
            </a:r>
          </a:p>
          <a:p>
            <a:pPr>
              <a:lnSpc>
                <a:spcPct val="150000"/>
              </a:lnSpc>
            </a:pPr>
            <a:r>
              <a:rPr lang="de-DE" dirty="0" err="1">
                <a:latin typeface="Arial"/>
                <a:ea typeface="MS PGothic"/>
                <a:cs typeface="Arial"/>
              </a:rPr>
              <a:t>InfluxDB</a:t>
            </a:r>
            <a:r>
              <a:rPr lang="de-DE" dirty="0">
                <a:latin typeface="Arial"/>
                <a:ea typeface="MS PGothic"/>
                <a:cs typeface="Arial"/>
              </a:rPr>
              <a:t> 1.8.6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Time-Series-Database - optimiert für Messdaten</a:t>
            </a:r>
            <a:endParaRPr lang="de-DE" dirty="0">
              <a:ea typeface="MS PGothic"/>
            </a:endParaRP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Effiziente Verwaltung &amp; Aggregation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Eine Datenbank pro Service</a:t>
            </a:r>
          </a:p>
          <a:p>
            <a:pPr lvl="1"/>
            <a:endParaRPr lang="de-DE" dirty="0">
              <a:ea typeface="MS PGothic" pitchFamily="34" charset="-128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69BF3FA-D8EC-3840-A09B-910E0F99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Monitoring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476BB59-4E40-0E4B-94C5-9FD5A69B87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 smtClean="0"/>
              <a:pPr>
                <a:defRPr/>
              </a:pPr>
              <a:t>15</a:t>
            </a:fld>
            <a:endParaRPr lang="de-DE" altLang="de-DE"/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DC98656F-1FA2-664F-AA73-8CD67126A44A}"/>
              </a:ext>
            </a:extLst>
          </p:cNvPr>
          <p:cNvGrpSpPr>
            <a:grpSpLocks noChangeAspect="1"/>
          </p:cNvGrpSpPr>
          <p:nvPr/>
        </p:nvGrpSpPr>
        <p:grpSpPr>
          <a:xfrm>
            <a:off x="7369614" y="256370"/>
            <a:ext cx="1439731" cy="648319"/>
            <a:chOff x="6538515" y="177983"/>
            <a:chExt cx="2249608" cy="101300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E615197C-AAC1-2643-8D6B-268A4810FF7D}"/>
                </a:ext>
              </a:extLst>
            </p:cNvPr>
            <p:cNvSpPr/>
            <p:nvPr/>
          </p:nvSpPr>
          <p:spPr>
            <a:xfrm>
              <a:off x="6538515" y="177985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0FEC5C69-A1ED-A241-BAD8-E33CD1FA1C02}"/>
                </a:ext>
              </a:extLst>
            </p:cNvPr>
            <p:cNvSpPr/>
            <p:nvPr/>
          </p:nvSpPr>
          <p:spPr>
            <a:xfrm>
              <a:off x="7148115" y="179552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6388F9D2-9959-454F-9D13-88377B429D5A}"/>
                </a:ext>
              </a:extLst>
            </p:cNvPr>
            <p:cNvSpPr/>
            <p:nvPr/>
          </p:nvSpPr>
          <p:spPr>
            <a:xfrm>
              <a:off x="7757716" y="177983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7220C9F3-1D58-CA47-A5D4-7EAA877FED80}"/>
                </a:ext>
              </a:extLst>
            </p:cNvPr>
            <p:cNvSpPr/>
            <p:nvPr/>
          </p:nvSpPr>
          <p:spPr>
            <a:xfrm>
              <a:off x="8356042" y="177984"/>
              <a:ext cx="432081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79C6D0D8-69F9-FD4E-AD9D-506D16EC55B6}"/>
                </a:ext>
              </a:extLst>
            </p:cNvPr>
            <p:cNvSpPr/>
            <p:nvPr/>
          </p:nvSpPr>
          <p:spPr>
            <a:xfrm>
              <a:off x="6538515" y="757371"/>
              <a:ext cx="432080" cy="432048"/>
            </a:xfrm>
            <a:prstGeom prst="rect">
              <a:avLst/>
            </a:prstGeom>
            <a:solidFill>
              <a:srgbClr val="4A5C66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2F2CAA1A-6C61-704F-B4EF-9350D54F2016}"/>
                </a:ext>
              </a:extLst>
            </p:cNvPr>
            <p:cNvSpPr/>
            <p:nvPr/>
          </p:nvSpPr>
          <p:spPr>
            <a:xfrm>
              <a:off x="7148115" y="758939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BE4C512B-F81F-ED40-A15C-8DA3032DC29E}"/>
                </a:ext>
              </a:extLst>
            </p:cNvPr>
            <p:cNvSpPr/>
            <p:nvPr/>
          </p:nvSpPr>
          <p:spPr>
            <a:xfrm>
              <a:off x="775771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D1B2C3FA-7860-E744-8E4E-00AE27D460C3}"/>
                </a:ext>
              </a:extLst>
            </p:cNvPr>
            <p:cNvSpPr/>
            <p:nvPr/>
          </p:nvSpPr>
          <p:spPr>
            <a:xfrm>
              <a:off x="835476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2417305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47667D-FE99-6A4F-9E37-E6069563F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>
                <a:latin typeface="Arial"/>
                <a:ea typeface="MS PGothic"/>
                <a:cs typeface="Arial"/>
              </a:rPr>
              <a:t>Grafana</a:t>
            </a:r>
            <a:endParaRPr lang="de-DE" dirty="0"/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Anzeige von Zeitdaten</a:t>
            </a:r>
            <a:endParaRPr lang="de-DE" dirty="0">
              <a:ea typeface="MS PGothic" pitchFamily="34" charset="-128"/>
            </a:endParaRP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Diverse Panels und Aufbereitungen</a:t>
            </a:r>
            <a:endParaRPr lang="de-DE" dirty="0">
              <a:ea typeface="MS PGothic" pitchFamily="34" charset="-128"/>
            </a:endParaRP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Wiederholungen von Gruppierungen</a:t>
            </a:r>
            <a:endParaRPr lang="de-DE" dirty="0">
              <a:latin typeface="Arial"/>
              <a:ea typeface="MS PGothic" pitchFamily="34" charset="-128"/>
              <a:cs typeface="Arial"/>
            </a:endParaRP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Übersichtliche Aufbereitung in Echtzeit</a:t>
            </a:r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69BF3FA-D8EC-3840-A09B-910E0F99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Monitoring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476BB59-4E40-0E4B-94C5-9FD5A69B87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 smtClean="0"/>
              <a:pPr>
                <a:defRPr/>
              </a:pPr>
              <a:t>16</a:t>
            </a:fld>
            <a:endParaRPr lang="de-DE" altLang="de-DE"/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DC98656F-1FA2-664F-AA73-8CD67126A44A}"/>
              </a:ext>
            </a:extLst>
          </p:cNvPr>
          <p:cNvGrpSpPr>
            <a:grpSpLocks noChangeAspect="1"/>
          </p:cNvGrpSpPr>
          <p:nvPr/>
        </p:nvGrpSpPr>
        <p:grpSpPr>
          <a:xfrm>
            <a:off x="7369614" y="256370"/>
            <a:ext cx="1439731" cy="648319"/>
            <a:chOff x="6538515" y="177983"/>
            <a:chExt cx="2249608" cy="1013004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E615197C-AAC1-2643-8D6B-268A4810FF7D}"/>
                </a:ext>
              </a:extLst>
            </p:cNvPr>
            <p:cNvSpPr/>
            <p:nvPr/>
          </p:nvSpPr>
          <p:spPr>
            <a:xfrm>
              <a:off x="6538515" y="177985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8" name="Rechteck 17">
              <a:extLst>
                <a:ext uri="{FF2B5EF4-FFF2-40B4-BE49-F238E27FC236}">
                  <a16:creationId xmlns:a16="http://schemas.microsoft.com/office/drawing/2014/main" id="{0FEC5C69-A1ED-A241-BAD8-E33CD1FA1C02}"/>
                </a:ext>
              </a:extLst>
            </p:cNvPr>
            <p:cNvSpPr/>
            <p:nvPr/>
          </p:nvSpPr>
          <p:spPr>
            <a:xfrm>
              <a:off x="7148115" y="179552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9" name="Rechteck 18">
              <a:extLst>
                <a:ext uri="{FF2B5EF4-FFF2-40B4-BE49-F238E27FC236}">
                  <a16:creationId xmlns:a16="http://schemas.microsoft.com/office/drawing/2014/main" id="{6388F9D2-9959-454F-9D13-88377B429D5A}"/>
                </a:ext>
              </a:extLst>
            </p:cNvPr>
            <p:cNvSpPr/>
            <p:nvPr/>
          </p:nvSpPr>
          <p:spPr>
            <a:xfrm>
              <a:off x="7757716" y="177983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Rechteck 19">
              <a:extLst>
                <a:ext uri="{FF2B5EF4-FFF2-40B4-BE49-F238E27FC236}">
                  <a16:creationId xmlns:a16="http://schemas.microsoft.com/office/drawing/2014/main" id="{7220C9F3-1D58-CA47-A5D4-7EAA877FED80}"/>
                </a:ext>
              </a:extLst>
            </p:cNvPr>
            <p:cNvSpPr/>
            <p:nvPr/>
          </p:nvSpPr>
          <p:spPr>
            <a:xfrm>
              <a:off x="8356042" y="177984"/>
              <a:ext cx="432081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79C6D0D8-69F9-FD4E-AD9D-506D16EC55B6}"/>
                </a:ext>
              </a:extLst>
            </p:cNvPr>
            <p:cNvSpPr/>
            <p:nvPr/>
          </p:nvSpPr>
          <p:spPr>
            <a:xfrm>
              <a:off x="6538515" y="757371"/>
              <a:ext cx="432080" cy="432048"/>
            </a:xfrm>
            <a:prstGeom prst="rect">
              <a:avLst/>
            </a:prstGeom>
            <a:solidFill>
              <a:srgbClr val="4A5C66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2F2CAA1A-6C61-704F-B4EF-9350D54F2016}"/>
                </a:ext>
              </a:extLst>
            </p:cNvPr>
            <p:cNvSpPr/>
            <p:nvPr/>
          </p:nvSpPr>
          <p:spPr>
            <a:xfrm>
              <a:off x="7148115" y="758939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BE4C512B-F81F-ED40-A15C-8DA3032DC29E}"/>
                </a:ext>
              </a:extLst>
            </p:cNvPr>
            <p:cNvSpPr/>
            <p:nvPr/>
          </p:nvSpPr>
          <p:spPr>
            <a:xfrm>
              <a:off x="775771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D1B2C3FA-7860-E744-8E4E-00AE27D460C3}"/>
                </a:ext>
              </a:extLst>
            </p:cNvPr>
            <p:cNvSpPr/>
            <p:nvPr/>
          </p:nvSpPr>
          <p:spPr>
            <a:xfrm>
              <a:off x="835476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0" name="Grafik 10">
            <a:extLst>
              <a:ext uri="{FF2B5EF4-FFF2-40B4-BE49-F238E27FC236}">
                <a16:creationId xmlns:a16="http://schemas.microsoft.com/office/drawing/2014/main" id="{05A266E8-516E-4A02-A2A9-7ED89B09E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4634" y="1104807"/>
            <a:ext cx="3110752" cy="2281703"/>
          </a:xfrm>
          <a:prstGeom prst="rect">
            <a:avLst/>
          </a:prstGeom>
        </p:spPr>
      </p:pic>
      <p:pic>
        <p:nvPicPr>
          <p:cNvPr id="11" name="Grafik 11">
            <a:extLst>
              <a:ext uri="{FF2B5EF4-FFF2-40B4-BE49-F238E27FC236}">
                <a16:creationId xmlns:a16="http://schemas.microsoft.com/office/drawing/2014/main" id="{59AC2D76-E56A-4EF0-8BD1-6DB59DC74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635" y="3880373"/>
            <a:ext cx="3110752" cy="223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58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47667D-FE99-6A4F-9E37-E6069563F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Framework "Gatling" in Scala</a:t>
            </a:r>
            <a:endParaRPr lang="de-DE" dirty="0"/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Verfügbar via Maven, </a:t>
            </a:r>
            <a:r>
              <a:rPr lang="de-DE" dirty="0" err="1">
                <a:latin typeface="Arial"/>
                <a:ea typeface="MS PGothic"/>
                <a:cs typeface="Arial"/>
              </a:rPr>
              <a:t>Gradle</a:t>
            </a:r>
            <a:r>
              <a:rPr lang="de-DE" dirty="0">
                <a:latin typeface="Arial"/>
                <a:ea typeface="MS PGothic"/>
                <a:cs typeface="Arial"/>
              </a:rPr>
              <a:t> &amp; </a:t>
            </a:r>
            <a:r>
              <a:rPr lang="de-DE" dirty="0" err="1">
                <a:latin typeface="Arial"/>
                <a:ea typeface="MS PGothic"/>
                <a:cs typeface="Arial"/>
              </a:rPr>
              <a:t>sbt</a:t>
            </a:r>
            <a:endParaRPr lang="de-DE" dirty="0">
              <a:latin typeface="Arial"/>
              <a:ea typeface="MS PGothic"/>
              <a:cs typeface="Arial"/>
            </a:endParaRPr>
          </a:p>
          <a:p>
            <a:pPr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Erstellen von Szenarien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Zustandslos außerhalb eines Szenarios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Session mit Attributen innerhalb eines Szenarios</a:t>
            </a:r>
          </a:p>
          <a:p>
            <a:pPr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Zusammenstecken von einzelnen Schritten</a:t>
            </a:r>
            <a:endParaRPr lang="de-DE" dirty="0">
              <a:ea typeface="MS PGothic"/>
            </a:endParaRP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Vorbereitete Aktionen in Gruppierungen</a:t>
            </a:r>
            <a:endParaRPr lang="de-DE" dirty="0">
              <a:ea typeface="MS PGothic"/>
            </a:endParaRP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Feeder für Zufallsdaten</a:t>
            </a:r>
            <a:endParaRPr lang="de-DE" dirty="0">
              <a:ea typeface="MS PGothic"/>
            </a:endParaRP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Wartezeit zwischen Aktionen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69BF3FA-D8EC-3840-A09B-910E0F99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Stresstest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476BB59-4E40-0E4B-94C5-9FD5A69B87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 smtClean="0"/>
              <a:pPr>
                <a:defRPr/>
              </a:pPr>
              <a:t>17</a:t>
            </a:fld>
            <a:endParaRPr lang="de-DE" altLang="de-DE"/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0EE2A697-612F-7D47-8AD2-0C5195B25191}"/>
              </a:ext>
            </a:extLst>
          </p:cNvPr>
          <p:cNvGrpSpPr>
            <a:grpSpLocks noChangeAspect="1"/>
          </p:cNvGrpSpPr>
          <p:nvPr/>
        </p:nvGrpSpPr>
        <p:grpSpPr>
          <a:xfrm>
            <a:off x="7369614" y="256370"/>
            <a:ext cx="1439731" cy="648319"/>
            <a:chOff x="6538515" y="177983"/>
            <a:chExt cx="2249608" cy="1013004"/>
          </a:xfrm>
        </p:grpSpPr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1603F87F-B5D7-FD41-A14B-F6281FEA5592}"/>
                </a:ext>
              </a:extLst>
            </p:cNvPr>
            <p:cNvSpPr/>
            <p:nvPr/>
          </p:nvSpPr>
          <p:spPr>
            <a:xfrm>
              <a:off x="6538515" y="177985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D2F916FB-9CA0-8648-A6BF-140819D41117}"/>
                </a:ext>
              </a:extLst>
            </p:cNvPr>
            <p:cNvSpPr/>
            <p:nvPr/>
          </p:nvSpPr>
          <p:spPr>
            <a:xfrm>
              <a:off x="7148115" y="179552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9C9E68F9-58FD-5D40-83E2-17CE031451D0}"/>
                </a:ext>
              </a:extLst>
            </p:cNvPr>
            <p:cNvSpPr/>
            <p:nvPr/>
          </p:nvSpPr>
          <p:spPr>
            <a:xfrm>
              <a:off x="7757716" y="177983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8EBFB836-2480-294E-8814-463B675B2832}"/>
                </a:ext>
              </a:extLst>
            </p:cNvPr>
            <p:cNvSpPr/>
            <p:nvPr/>
          </p:nvSpPr>
          <p:spPr>
            <a:xfrm>
              <a:off x="8356042" y="177984"/>
              <a:ext cx="432081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E8189F54-32A5-E242-B736-CBE1349A66C7}"/>
                </a:ext>
              </a:extLst>
            </p:cNvPr>
            <p:cNvSpPr/>
            <p:nvPr/>
          </p:nvSpPr>
          <p:spPr>
            <a:xfrm>
              <a:off x="6538515" y="757371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2EA46AE-ACC2-F747-9464-35C279822E8D}"/>
                </a:ext>
              </a:extLst>
            </p:cNvPr>
            <p:cNvSpPr/>
            <p:nvPr/>
          </p:nvSpPr>
          <p:spPr>
            <a:xfrm>
              <a:off x="7148115" y="758939"/>
              <a:ext cx="432080" cy="432048"/>
            </a:xfrm>
            <a:prstGeom prst="rect">
              <a:avLst/>
            </a:prstGeom>
            <a:solidFill>
              <a:srgbClr val="4A5C66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F56A6C9E-87A6-9B4E-80AD-7D40F8806F99}"/>
                </a:ext>
              </a:extLst>
            </p:cNvPr>
            <p:cNvSpPr/>
            <p:nvPr/>
          </p:nvSpPr>
          <p:spPr>
            <a:xfrm>
              <a:off x="7757716" y="756163"/>
              <a:ext cx="432080" cy="432048"/>
            </a:xfrm>
            <a:prstGeom prst="rect">
              <a:avLst/>
            </a:prstGeom>
            <a:solidFill>
              <a:srgbClr val="4A5C66"/>
            </a:solidFill>
            <a:ln>
              <a:solidFill>
                <a:srgbClr val="4A5C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3AA1D4D5-50EF-3C46-8CE5-5A2C8579AAAF}"/>
                </a:ext>
              </a:extLst>
            </p:cNvPr>
            <p:cNvSpPr/>
            <p:nvPr/>
          </p:nvSpPr>
          <p:spPr>
            <a:xfrm>
              <a:off x="835476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5136324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47667D-FE99-6A4F-9E37-E6069563F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Parallele oder Serielle Ausführung</a:t>
            </a:r>
            <a:endParaRPr lang="de-DE" dirty="0">
              <a:ea typeface="MS PGothic"/>
            </a:endParaRP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Arbeit auf Live-System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Konstante Nutzerzahl pro Sekunde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Burst von User</a:t>
            </a:r>
            <a:endParaRPr lang="de-DE" dirty="0">
              <a:ea typeface="MS PGothic"/>
            </a:endParaRPr>
          </a:p>
          <a:p>
            <a:pPr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Auswertung via HTML-Seite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Detaillierte Auflistung von Anfragezeiten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Aufschlüsselung nach Anfrage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Erfolgsquote und Metriken</a:t>
            </a:r>
          </a:p>
          <a:p>
            <a:pPr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Anzeige von Systemstatus via </a:t>
            </a:r>
            <a:r>
              <a:rPr lang="de-DE" dirty="0" err="1">
                <a:latin typeface="Arial"/>
                <a:ea typeface="MS PGothic"/>
                <a:cs typeface="Arial"/>
              </a:rPr>
              <a:t>Grafana</a:t>
            </a:r>
            <a:endParaRPr lang="de-DE" dirty="0">
              <a:latin typeface="Arial"/>
              <a:ea typeface="MS PGothic"/>
              <a:cs typeface="Arial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69BF3FA-D8EC-3840-A09B-910E0F99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Stresstest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476BB59-4E40-0E4B-94C5-9FD5A69B87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 smtClean="0"/>
              <a:pPr>
                <a:defRPr/>
              </a:pPr>
              <a:t>18</a:t>
            </a:fld>
            <a:endParaRPr lang="de-DE" altLang="de-DE"/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0EE2A697-612F-7D47-8AD2-0C5195B25191}"/>
              </a:ext>
            </a:extLst>
          </p:cNvPr>
          <p:cNvGrpSpPr>
            <a:grpSpLocks noChangeAspect="1"/>
          </p:cNvGrpSpPr>
          <p:nvPr/>
        </p:nvGrpSpPr>
        <p:grpSpPr>
          <a:xfrm>
            <a:off x="7369614" y="256370"/>
            <a:ext cx="1439731" cy="648319"/>
            <a:chOff x="6538515" y="177983"/>
            <a:chExt cx="2249608" cy="1013004"/>
          </a:xfrm>
        </p:grpSpPr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1603F87F-B5D7-FD41-A14B-F6281FEA5592}"/>
                </a:ext>
              </a:extLst>
            </p:cNvPr>
            <p:cNvSpPr/>
            <p:nvPr/>
          </p:nvSpPr>
          <p:spPr>
            <a:xfrm>
              <a:off x="6538515" y="177985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D2F916FB-9CA0-8648-A6BF-140819D41117}"/>
                </a:ext>
              </a:extLst>
            </p:cNvPr>
            <p:cNvSpPr/>
            <p:nvPr/>
          </p:nvSpPr>
          <p:spPr>
            <a:xfrm>
              <a:off x="7148115" y="179552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9C9E68F9-58FD-5D40-83E2-17CE031451D0}"/>
                </a:ext>
              </a:extLst>
            </p:cNvPr>
            <p:cNvSpPr/>
            <p:nvPr/>
          </p:nvSpPr>
          <p:spPr>
            <a:xfrm>
              <a:off x="7757716" y="177983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8EBFB836-2480-294E-8814-463B675B2832}"/>
                </a:ext>
              </a:extLst>
            </p:cNvPr>
            <p:cNvSpPr/>
            <p:nvPr/>
          </p:nvSpPr>
          <p:spPr>
            <a:xfrm>
              <a:off x="8356042" y="177984"/>
              <a:ext cx="432081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E8189F54-32A5-E242-B736-CBE1349A66C7}"/>
                </a:ext>
              </a:extLst>
            </p:cNvPr>
            <p:cNvSpPr/>
            <p:nvPr/>
          </p:nvSpPr>
          <p:spPr>
            <a:xfrm>
              <a:off x="6538515" y="757371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2EA46AE-ACC2-F747-9464-35C279822E8D}"/>
                </a:ext>
              </a:extLst>
            </p:cNvPr>
            <p:cNvSpPr/>
            <p:nvPr/>
          </p:nvSpPr>
          <p:spPr>
            <a:xfrm>
              <a:off x="7148115" y="758939"/>
              <a:ext cx="432080" cy="432048"/>
            </a:xfrm>
            <a:prstGeom prst="rect">
              <a:avLst/>
            </a:prstGeom>
            <a:solidFill>
              <a:srgbClr val="4A5C66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F56A6C9E-87A6-9B4E-80AD-7D40F8806F99}"/>
                </a:ext>
              </a:extLst>
            </p:cNvPr>
            <p:cNvSpPr/>
            <p:nvPr/>
          </p:nvSpPr>
          <p:spPr>
            <a:xfrm>
              <a:off x="7757716" y="756163"/>
              <a:ext cx="432080" cy="432048"/>
            </a:xfrm>
            <a:prstGeom prst="rect">
              <a:avLst/>
            </a:prstGeom>
            <a:solidFill>
              <a:srgbClr val="4A5C66"/>
            </a:solidFill>
            <a:ln>
              <a:solidFill>
                <a:srgbClr val="4A5C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3AA1D4D5-50EF-3C46-8CE5-5A2C8579AAAF}"/>
                </a:ext>
              </a:extLst>
            </p:cNvPr>
            <p:cNvSpPr/>
            <p:nvPr/>
          </p:nvSpPr>
          <p:spPr>
            <a:xfrm>
              <a:off x="835476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4427841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47667D-FE99-6A4F-9E37-E6069563F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Arial"/>
                <a:ea typeface="MS PGothic"/>
                <a:cs typeface="Arial"/>
              </a:rPr>
              <a:t>Analysetools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Informationen zur Testabdeckung</a:t>
            </a:r>
            <a:endParaRPr lang="de-DE" dirty="0">
              <a:ea typeface="MS PGothic" pitchFamily="34" charset="-128"/>
            </a:endParaRPr>
          </a:p>
          <a:p>
            <a:pPr marL="266700"/>
            <a:r>
              <a:rPr lang="de-DE" dirty="0">
                <a:latin typeface="Arial"/>
                <a:ea typeface="MS PGothic"/>
                <a:cs typeface="Arial"/>
              </a:rPr>
              <a:t>Automatisiertes </a:t>
            </a:r>
            <a:r>
              <a:rPr lang="de-DE" dirty="0" err="1">
                <a:latin typeface="Arial"/>
                <a:ea typeface="MS PGothic"/>
                <a:cs typeface="Arial"/>
              </a:rPr>
              <a:t>Deployment</a:t>
            </a:r>
            <a:r>
              <a:rPr lang="de-DE" dirty="0">
                <a:latin typeface="Arial"/>
                <a:ea typeface="MS PGothic"/>
                <a:cs typeface="Arial"/>
              </a:rPr>
              <a:t> (CI/CD)</a:t>
            </a:r>
          </a:p>
          <a:p>
            <a:pPr lvl="1"/>
            <a:r>
              <a:rPr lang="de-DE" dirty="0" err="1">
                <a:latin typeface="Arial"/>
                <a:ea typeface="MS PGothic"/>
                <a:cs typeface="Arial"/>
              </a:rPr>
              <a:t>Staging</a:t>
            </a:r>
            <a:r>
              <a:rPr lang="de-DE" dirty="0">
                <a:latin typeface="Arial"/>
                <a:ea typeface="MS PGothic"/>
                <a:cs typeface="Arial"/>
              </a:rPr>
              <a:t>-Umgebung hinzufügen</a:t>
            </a:r>
          </a:p>
          <a:p>
            <a:r>
              <a:rPr lang="de-DE" dirty="0">
                <a:latin typeface="Arial"/>
                <a:ea typeface="MS PGothic"/>
                <a:cs typeface="Arial"/>
              </a:rPr>
              <a:t>Bottlenecks erkennen und ausmerzen</a:t>
            </a:r>
            <a:endParaRPr lang="de-DE" dirty="0"/>
          </a:p>
          <a:p>
            <a:r>
              <a:rPr lang="de-DE" dirty="0">
                <a:latin typeface="Arial"/>
                <a:ea typeface="MS PGothic"/>
                <a:cs typeface="Arial"/>
              </a:rPr>
              <a:t>Service-Skalierung je nach Auslastung</a:t>
            </a:r>
          </a:p>
          <a:p>
            <a:r>
              <a:rPr lang="de-DE" dirty="0" err="1">
                <a:latin typeface="Arial"/>
                <a:ea typeface="MS PGothic"/>
                <a:cs typeface="Arial"/>
              </a:rPr>
              <a:t>Alerting</a:t>
            </a:r>
            <a:r>
              <a:rPr lang="de-DE" dirty="0">
                <a:latin typeface="Arial"/>
                <a:ea typeface="MS PGothic"/>
                <a:cs typeface="Arial"/>
              </a:rPr>
              <a:t> bei Überschreitung von Metrik-Schwellwerten</a:t>
            </a:r>
          </a:p>
          <a:p>
            <a:r>
              <a:rPr lang="de-DE" dirty="0">
                <a:latin typeface="Arial"/>
                <a:ea typeface="MS PGothic"/>
                <a:cs typeface="Arial"/>
              </a:rPr>
              <a:t>API-Gateway Filtereinstellungen verfeinern</a:t>
            </a:r>
          </a:p>
          <a:p>
            <a:endParaRPr lang="de-DE" dirty="0">
              <a:latin typeface="Arial"/>
              <a:ea typeface="MS PGothic"/>
              <a:cs typeface="Arial"/>
            </a:endParaRP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69BF3FA-D8EC-3840-A09B-910E0F99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Ausblick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476BB59-4E40-0E4B-94C5-9FD5A69B87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 smtClean="0"/>
              <a:pPr>
                <a:defRPr/>
              </a:pPr>
              <a:t>19</a:t>
            </a:fld>
            <a:endParaRPr lang="de-DE" altLang="de-DE"/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0EE2A697-612F-7D47-8AD2-0C5195B25191}"/>
              </a:ext>
            </a:extLst>
          </p:cNvPr>
          <p:cNvGrpSpPr>
            <a:grpSpLocks noChangeAspect="1"/>
          </p:cNvGrpSpPr>
          <p:nvPr/>
        </p:nvGrpSpPr>
        <p:grpSpPr>
          <a:xfrm>
            <a:off x="7369614" y="256370"/>
            <a:ext cx="1439731" cy="648319"/>
            <a:chOff x="6538515" y="177983"/>
            <a:chExt cx="2249608" cy="1013004"/>
          </a:xfrm>
        </p:grpSpPr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1603F87F-B5D7-FD41-A14B-F6281FEA5592}"/>
                </a:ext>
              </a:extLst>
            </p:cNvPr>
            <p:cNvSpPr/>
            <p:nvPr/>
          </p:nvSpPr>
          <p:spPr>
            <a:xfrm>
              <a:off x="6538515" y="177985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D2F916FB-9CA0-8648-A6BF-140819D41117}"/>
                </a:ext>
              </a:extLst>
            </p:cNvPr>
            <p:cNvSpPr/>
            <p:nvPr/>
          </p:nvSpPr>
          <p:spPr>
            <a:xfrm>
              <a:off x="7148115" y="179552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9C9E68F9-58FD-5D40-83E2-17CE031451D0}"/>
                </a:ext>
              </a:extLst>
            </p:cNvPr>
            <p:cNvSpPr/>
            <p:nvPr/>
          </p:nvSpPr>
          <p:spPr>
            <a:xfrm>
              <a:off x="7757716" y="177983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8EBFB836-2480-294E-8814-463B675B2832}"/>
                </a:ext>
              </a:extLst>
            </p:cNvPr>
            <p:cNvSpPr/>
            <p:nvPr/>
          </p:nvSpPr>
          <p:spPr>
            <a:xfrm>
              <a:off x="8356042" y="177984"/>
              <a:ext cx="432081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E8189F54-32A5-E242-B736-CBE1349A66C7}"/>
                </a:ext>
              </a:extLst>
            </p:cNvPr>
            <p:cNvSpPr/>
            <p:nvPr/>
          </p:nvSpPr>
          <p:spPr>
            <a:xfrm>
              <a:off x="6538515" y="757371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2EA46AE-ACC2-F747-9464-35C279822E8D}"/>
                </a:ext>
              </a:extLst>
            </p:cNvPr>
            <p:cNvSpPr/>
            <p:nvPr/>
          </p:nvSpPr>
          <p:spPr>
            <a:xfrm>
              <a:off x="7148115" y="758939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F56A6C9E-87A6-9B4E-80AD-7D40F8806F99}"/>
                </a:ext>
              </a:extLst>
            </p:cNvPr>
            <p:cNvSpPr/>
            <p:nvPr/>
          </p:nvSpPr>
          <p:spPr>
            <a:xfrm>
              <a:off x="7757716" y="756163"/>
              <a:ext cx="432080" cy="432048"/>
            </a:xfrm>
            <a:prstGeom prst="rect">
              <a:avLst/>
            </a:prstGeom>
            <a:solidFill>
              <a:srgbClr val="4A5C66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3AA1D4D5-50EF-3C46-8CE5-5A2C8579AAAF}"/>
                </a:ext>
              </a:extLst>
            </p:cNvPr>
            <p:cNvSpPr/>
            <p:nvPr/>
          </p:nvSpPr>
          <p:spPr>
            <a:xfrm>
              <a:off x="835476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856691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8C165E20-1C6B-6049-9F12-44E57C534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4D6828B-5326-1645-AFF0-7F79221D60B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Übersicht</a:t>
            </a:r>
          </a:p>
        </p:txBody>
      </p:sp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9352BBA5-7697-BF46-AACC-1B7B9BA7C54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DE" dirty="0"/>
              <a:t>Technologie und Grundarchitektur der Services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289D90B0-9ED4-984F-8C66-D6819E1D49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/>
              <a:t>Eventsystem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EADA0904-6C4A-3842-B6C5-0261347E1CA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de-DE"/>
              <a:t>Art der Events und Kommunikations-struktur</a:t>
            </a:r>
          </a:p>
          <a:p>
            <a:r>
              <a:rPr lang="de-DE">
                <a:latin typeface="Arial"/>
                <a:ea typeface="MS PGothic"/>
                <a:cs typeface="Arial"/>
              </a:rPr>
              <a:t>Saga Pattern</a:t>
            </a:r>
            <a:endParaRPr lang="de-DE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C71DBBD9-7A4B-9B44-B624-2A43A92184F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/>
              <a:t>Autorisierung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37A623EE-6331-6F4A-97D0-9ACA214CC20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de-DE"/>
              <a:t>Gateway, Interne Anfragen und Rechtesystem der Domäne</a:t>
            </a:r>
          </a:p>
          <a:p>
            <a:endParaRPr lang="de-DE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29535623-193C-504A-B3D8-DC7E6F9F3F4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de-DE"/>
              <a:t>Codequalität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84114EC2-D04A-CE48-B748-46DF19DC6B4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de-DE">
                <a:latin typeface="Arial"/>
                <a:ea typeface="MS PGothic"/>
                <a:cs typeface="Arial"/>
              </a:rPr>
              <a:t>Unit-Tests und</a:t>
            </a:r>
          </a:p>
          <a:p>
            <a:r>
              <a:rPr lang="de-DE">
                <a:latin typeface="Arial"/>
                <a:ea typeface="MS PGothic"/>
                <a:cs typeface="Arial"/>
              </a:rPr>
              <a:t>Dokumentation</a:t>
            </a:r>
          </a:p>
          <a:p>
            <a:endParaRPr lang="de-DE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663B7986-FE8E-5340-8E1C-2FE9BBD1B36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de-DE"/>
              <a:t>Monitoring</a:t>
            </a:r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FE1248B4-5C07-3C4D-AAB1-767132E1283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de-DE" err="1"/>
              <a:t>Micrometer</a:t>
            </a:r>
            <a:r>
              <a:rPr lang="de-DE"/>
              <a:t>, </a:t>
            </a:r>
            <a:r>
              <a:rPr lang="de-DE" err="1"/>
              <a:t>Influx</a:t>
            </a:r>
            <a:r>
              <a:rPr lang="de-DE"/>
              <a:t> und </a:t>
            </a:r>
            <a:r>
              <a:rPr lang="de-DE" err="1"/>
              <a:t>Grafana</a:t>
            </a:r>
            <a:endParaRPr lang="de-DE"/>
          </a:p>
          <a:p>
            <a:endParaRPr lang="de-DE"/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B4E50EC7-DE02-D747-B93D-2A473786C7E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de-DE"/>
              <a:t>Stresstest</a:t>
            </a:r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017A9E2D-DFC8-D14E-BB4B-0C9BABE3C31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de-DE"/>
              <a:t>Gatling: Wie, Womit und Warum?</a:t>
            </a:r>
          </a:p>
          <a:p>
            <a:endParaRPr lang="de-DE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BBBFD09A-D8BA-C043-9C93-409B8E9EB2F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de-DE"/>
              <a:t>Ausblick</a:t>
            </a:r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92B10CD1-6300-144B-B699-85FEEB6B48A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de-DE">
                <a:latin typeface="Arial"/>
                <a:ea typeface="MS PGothic"/>
                <a:cs typeface="Arial"/>
              </a:rPr>
              <a:t>Produktionsreife</a:t>
            </a:r>
          </a:p>
          <a:p>
            <a:endParaRPr lang="de-DE"/>
          </a:p>
        </p:txBody>
      </p:sp>
      <p:sp>
        <p:nvSpPr>
          <p:cNvPr id="19" name="Textplatzhalter 18">
            <a:extLst>
              <a:ext uri="{FF2B5EF4-FFF2-40B4-BE49-F238E27FC236}">
                <a16:creationId xmlns:a16="http://schemas.microsoft.com/office/drawing/2014/main" id="{8F8EF109-AF40-5A42-9E72-380157D6918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de-DE"/>
              <a:t>Retrospektive</a:t>
            </a:r>
          </a:p>
        </p:txBody>
      </p:sp>
      <p:sp>
        <p:nvSpPr>
          <p:cNvPr id="20" name="Textplatzhalter 19">
            <a:extLst>
              <a:ext uri="{FF2B5EF4-FFF2-40B4-BE49-F238E27FC236}">
                <a16:creationId xmlns:a16="http://schemas.microsoft.com/office/drawing/2014/main" id="{09BBB890-EE4A-024B-B2F2-AD90746880C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de-DE"/>
              <a:t>Rückblick auf die Projektarbeit</a:t>
            </a:r>
          </a:p>
        </p:txBody>
      </p: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E07990BD-62E7-604A-9874-9C2E34DB340D}"/>
              </a:ext>
            </a:extLst>
          </p:cNvPr>
          <p:cNvGrpSpPr>
            <a:grpSpLocks noChangeAspect="1"/>
          </p:cNvGrpSpPr>
          <p:nvPr/>
        </p:nvGrpSpPr>
        <p:grpSpPr>
          <a:xfrm>
            <a:off x="7369614" y="256370"/>
            <a:ext cx="1439731" cy="648319"/>
            <a:chOff x="6538515" y="177983"/>
            <a:chExt cx="2249608" cy="1013004"/>
          </a:xfrm>
        </p:grpSpPr>
        <p:sp>
          <p:nvSpPr>
            <p:cNvPr id="21" name="Rechteck 20">
              <a:extLst>
                <a:ext uri="{FF2B5EF4-FFF2-40B4-BE49-F238E27FC236}">
                  <a16:creationId xmlns:a16="http://schemas.microsoft.com/office/drawing/2014/main" id="{30C76F26-3625-404F-A60A-3791B02EA4F0}"/>
                </a:ext>
              </a:extLst>
            </p:cNvPr>
            <p:cNvSpPr/>
            <p:nvPr/>
          </p:nvSpPr>
          <p:spPr>
            <a:xfrm>
              <a:off x="6538515" y="177985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2" name="Rechteck 21">
              <a:extLst>
                <a:ext uri="{FF2B5EF4-FFF2-40B4-BE49-F238E27FC236}">
                  <a16:creationId xmlns:a16="http://schemas.microsoft.com/office/drawing/2014/main" id="{28E2C4C8-0580-2E45-BE18-9D212D4BFD88}"/>
                </a:ext>
              </a:extLst>
            </p:cNvPr>
            <p:cNvSpPr/>
            <p:nvPr/>
          </p:nvSpPr>
          <p:spPr>
            <a:xfrm>
              <a:off x="7148115" y="179552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FBA13F0E-7444-464C-B55D-38233488A0EE}"/>
                </a:ext>
              </a:extLst>
            </p:cNvPr>
            <p:cNvSpPr/>
            <p:nvPr/>
          </p:nvSpPr>
          <p:spPr>
            <a:xfrm>
              <a:off x="7757716" y="17798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4" name="Rechteck 23">
              <a:extLst>
                <a:ext uri="{FF2B5EF4-FFF2-40B4-BE49-F238E27FC236}">
                  <a16:creationId xmlns:a16="http://schemas.microsoft.com/office/drawing/2014/main" id="{E0F4CD8D-C643-6F46-AFEB-AF54673DDDBD}"/>
                </a:ext>
              </a:extLst>
            </p:cNvPr>
            <p:cNvSpPr/>
            <p:nvPr/>
          </p:nvSpPr>
          <p:spPr>
            <a:xfrm>
              <a:off x="8356042" y="177984"/>
              <a:ext cx="432081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9153A8ED-0BAD-6940-87D5-A433B698F1B1}"/>
                </a:ext>
              </a:extLst>
            </p:cNvPr>
            <p:cNvSpPr/>
            <p:nvPr/>
          </p:nvSpPr>
          <p:spPr>
            <a:xfrm>
              <a:off x="6538515" y="757371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4DDF4B5B-2230-A44B-B6A8-E02DEC2F793F}"/>
                </a:ext>
              </a:extLst>
            </p:cNvPr>
            <p:cNvSpPr/>
            <p:nvPr/>
          </p:nvSpPr>
          <p:spPr>
            <a:xfrm>
              <a:off x="7148115" y="758939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87E86424-8529-9645-8E40-AB20C0738839}"/>
                </a:ext>
              </a:extLst>
            </p:cNvPr>
            <p:cNvSpPr/>
            <p:nvPr/>
          </p:nvSpPr>
          <p:spPr>
            <a:xfrm>
              <a:off x="775771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AC38A93E-37BC-F940-95BF-7F6B66EEF449}"/>
                </a:ext>
              </a:extLst>
            </p:cNvPr>
            <p:cNvSpPr/>
            <p:nvPr/>
          </p:nvSpPr>
          <p:spPr>
            <a:xfrm>
              <a:off x="835476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7884151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547667D-FE99-6A4F-9E37-E6069563F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Arial"/>
                <a:ea typeface="MS PGothic"/>
                <a:cs typeface="Arial"/>
              </a:rPr>
              <a:t>Gleichmäßige Aufgabenverteilung</a:t>
            </a:r>
            <a:endParaRPr lang="de-DE" dirty="0"/>
          </a:p>
          <a:p>
            <a:r>
              <a:rPr lang="de-DE" dirty="0">
                <a:latin typeface="Arial"/>
                <a:ea typeface="MS PGothic"/>
                <a:cs typeface="Arial"/>
              </a:rPr>
              <a:t>Unabhängiges Development</a:t>
            </a:r>
          </a:p>
          <a:p>
            <a:r>
              <a:rPr lang="de-DE" dirty="0">
                <a:latin typeface="Arial"/>
                <a:ea typeface="MS PGothic"/>
                <a:cs typeface="Arial"/>
              </a:rPr>
              <a:t>Zielsetzung von Meeting zu Meeting</a:t>
            </a:r>
            <a:endParaRPr lang="de-DE" dirty="0"/>
          </a:p>
          <a:p>
            <a:r>
              <a:rPr lang="de-DE" dirty="0">
                <a:latin typeface="Arial"/>
                <a:ea typeface="MS PGothic"/>
                <a:cs typeface="Arial"/>
              </a:rPr>
              <a:t>Pair-</a:t>
            </a:r>
            <a:r>
              <a:rPr lang="de-DE" dirty="0" err="1">
                <a:latin typeface="Arial"/>
                <a:ea typeface="MS PGothic"/>
                <a:cs typeface="Arial"/>
              </a:rPr>
              <a:t>Programming</a:t>
            </a:r>
            <a:endParaRPr lang="de-DE" dirty="0" err="1"/>
          </a:p>
          <a:p>
            <a:r>
              <a:rPr lang="de-DE" dirty="0">
                <a:latin typeface="Arial"/>
                <a:ea typeface="MS PGothic"/>
                <a:cs typeface="Arial"/>
              </a:rPr>
              <a:t>Neues Paradigma - Reaktive Programmierung</a:t>
            </a:r>
            <a:endParaRPr lang="de-DE" dirty="0"/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Steile Lernkurve, lange Einarbeitungszeit</a:t>
            </a:r>
            <a:endParaRPr lang="de-DE" dirty="0">
              <a:ea typeface="MS PGothic" pitchFamily="34" charset="-128"/>
            </a:endParaRP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Viele Fallgruben im Blick auf blockierende Verarbeitung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Eingeschränkte Technologiewahl durch fehlende Treiber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Spring Dokumentationen teilweise nicht trennscharf</a:t>
            </a:r>
            <a:endParaRPr lang="de-DE" dirty="0">
              <a:ea typeface="MS PGothic" pitchFamily="34" charset="-128"/>
            </a:endParaRPr>
          </a:p>
          <a:p>
            <a:pPr marL="266700"/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769BF3FA-D8EC-3840-A09B-910E0F997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latin typeface="Arial"/>
                <a:ea typeface="MS PGothic"/>
                <a:cs typeface="Arial"/>
              </a:rPr>
              <a:t>Retrospektive</a:t>
            </a:r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476BB59-4E40-0E4B-94C5-9FD5A69B87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 smtClean="0"/>
              <a:pPr>
                <a:defRPr/>
              </a:pPr>
              <a:t>20</a:t>
            </a:fld>
            <a:endParaRPr lang="de-DE" altLang="de-DE"/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0EE2A697-612F-7D47-8AD2-0C5195B25191}"/>
              </a:ext>
            </a:extLst>
          </p:cNvPr>
          <p:cNvGrpSpPr>
            <a:grpSpLocks noChangeAspect="1"/>
          </p:cNvGrpSpPr>
          <p:nvPr/>
        </p:nvGrpSpPr>
        <p:grpSpPr>
          <a:xfrm>
            <a:off x="7369614" y="256370"/>
            <a:ext cx="1439731" cy="648319"/>
            <a:chOff x="6538515" y="177983"/>
            <a:chExt cx="2249608" cy="1013004"/>
          </a:xfrm>
        </p:grpSpPr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1603F87F-B5D7-FD41-A14B-F6281FEA5592}"/>
                </a:ext>
              </a:extLst>
            </p:cNvPr>
            <p:cNvSpPr/>
            <p:nvPr/>
          </p:nvSpPr>
          <p:spPr>
            <a:xfrm>
              <a:off x="6538515" y="177985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D2F916FB-9CA0-8648-A6BF-140819D41117}"/>
                </a:ext>
              </a:extLst>
            </p:cNvPr>
            <p:cNvSpPr/>
            <p:nvPr/>
          </p:nvSpPr>
          <p:spPr>
            <a:xfrm>
              <a:off x="7148115" y="179552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9C9E68F9-58FD-5D40-83E2-17CE031451D0}"/>
                </a:ext>
              </a:extLst>
            </p:cNvPr>
            <p:cNvSpPr/>
            <p:nvPr/>
          </p:nvSpPr>
          <p:spPr>
            <a:xfrm>
              <a:off x="7757716" y="177983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8EBFB836-2480-294E-8814-463B675B2832}"/>
                </a:ext>
              </a:extLst>
            </p:cNvPr>
            <p:cNvSpPr/>
            <p:nvPr/>
          </p:nvSpPr>
          <p:spPr>
            <a:xfrm>
              <a:off x="8356042" y="177984"/>
              <a:ext cx="432081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E8189F54-32A5-E242-B736-CBE1349A66C7}"/>
                </a:ext>
              </a:extLst>
            </p:cNvPr>
            <p:cNvSpPr/>
            <p:nvPr/>
          </p:nvSpPr>
          <p:spPr>
            <a:xfrm>
              <a:off x="6538515" y="757371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32EA46AE-ACC2-F747-9464-35C279822E8D}"/>
                </a:ext>
              </a:extLst>
            </p:cNvPr>
            <p:cNvSpPr/>
            <p:nvPr/>
          </p:nvSpPr>
          <p:spPr>
            <a:xfrm>
              <a:off x="7148115" y="758939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F56A6C9E-87A6-9B4E-80AD-7D40F8806F99}"/>
                </a:ext>
              </a:extLst>
            </p:cNvPr>
            <p:cNvSpPr/>
            <p:nvPr/>
          </p:nvSpPr>
          <p:spPr>
            <a:xfrm>
              <a:off x="7757716" y="756163"/>
              <a:ext cx="432080" cy="432048"/>
            </a:xfrm>
            <a:prstGeom prst="rect">
              <a:avLst/>
            </a:prstGeom>
            <a:solidFill>
              <a:srgbClr val="4A5C66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3AA1D4D5-50EF-3C46-8CE5-5A2C8579AAAF}"/>
                </a:ext>
              </a:extLst>
            </p:cNvPr>
            <p:cNvSpPr/>
            <p:nvPr/>
          </p:nvSpPr>
          <p:spPr>
            <a:xfrm>
              <a:off x="835476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16" name="Grafik 16" descr="Ein Bild, das Person, drinnen enthält.&#10;&#10;Beschreibung automatisch generiert.">
            <a:extLst>
              <a:ext uri="{FF2B5EF4-FFF2-40B4-BE49-F238E27FC236}">
                <a16:creationId xmlns:a16="http://schemas.microsoft.com/office/drawing/2014/main" id="{ECED5B27-F7DA-469C-8374-6CD69C28C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3365" y="632010"/>
            <a:ext cx="268944" cy="268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4929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nhaltsplatzhalter 15">
            <a:extLst>
              <a:ext uri="{FF2B5EF4-FFF2-40B4-BE49-F238E27FC236}">
                <a16:creationId xmlns:a16="http://schemas.microsoft.com/office/drawing/2014/main" id="{903D46A7-6023-4137-8B7F-2460794A5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Arial"/>
                <a:ea typeface="MS PGothic"/>
                <a:cs typeface="Arial"/>
              </a:rPr>
              <a:t>Spannendes</a:t>
            </a:r>
            <a:r>
              <a:rPr lang="en-US" dirty="0">
                <a:latin typeface="Arial"/>
                <a:ea typeface="MS PGothic"/>
                <a:cs typeface="Arial"/>
              </a:rPr>
              <a:t> </a:t>
            </a:r>
            <a:r>
              <a:rPr lang="en-US" dirty="0" err="1">
                <a:latin typeface="Arial"/>
                <a:ea typeface="MS PGothic"/>
                <a:cs typeface="Arial"/>
              </a:rPr>
              <a:t>Projekt</a:t>
            </a:r>
            <a:endParaRPr lang="en-US" dirty="0">
              <a:latin typeface="Arial"/>
              <a:ea typeface="MS PGothic"/>
              <a:cs typeface="Arial"/>
            </a:endParaRPr>
          </a:p>
          <a:p>
            <a:r>
              <a:rPr lang="en-US" dirty="0" err="1">
                <a:latin typeface="Arial"/>
                <a:ea typeface="MS PGothic"/>
                <a:cs typeface="Arial"/>
              </a:rPr>
              <a:t>Gute</a:t>
            </a:r>
            <a:r>
              <a:rPr lang="en-US" dirty="0">
                <a:latin typeface="Arial"/>
                <a:ea typeface="MS PGothic"/>
                <a:cs typeface="Arial"/>
              </a:rPr>
              <a:t> </a:t>
            </a:r>
            <a:r>
              <a:rPr lang="en-US" dirty="0" err="1">
                <a:latin typeface="Arial"/>
                <a:ea typeface="MS PGothic"/>
                <a:cs typeface="Arial"/>
              </a:rPr>
              <a:t>Einführung</a:t>
            </a:r>
            <a:r>
              <a:rPr lang="en-US" dirty="0">
                <a:latin typeface="Arial"/>
                <a:ea typeface="MS PGothic"/>
                <a:cs typeface="Arial"/>
              </a:rPr>
              <a:t> in die </a:t>
            </a:r>
            <a:r>
              <a:rPr lang="en-US" dirty="0" err="1">
                <a:latin typeface="Arial"/>
                <a:ea typeface="MS PGothic"/>
                <a:cs typeface="Arial"/>
              </a:rPr>
              <a:t>chaotische</a:t>
            </a:r>
            <a:r>
              <a:rPr lang="en-US" dirty="0">
                <a:latin typeface="Arial"/>
                <a:ea typeface="MS PGothic"/>
                <a:cs typeface="Arial"/>
              </a:rPr>
              <a:t> Welt von Microservices</a:t>
            </a:r>
          </a:p>
          <a:p>
            <a:r>
              <a:rPr lang="en-US" dirty="0" err="1">
                <a:latin typeface="Arial"/>
                <a:ea typeface="MS PGothic"/>
                <a:cs typeface="Arial"/>
              </a:rPr>
              <a:t>Inhaltlich</a:t>
            </a:r>
            <a:r>
              <a:rPr lang="en-US" dirty="0">
                <a:latin typeface="Arial"/>
                <a:ea typeface="MS PGothic"/>
                <a:cs typeface="Arial"/>
              </a:rPr>
              <a:t> </a:t>
            </a:r>
            <a:r>
              <a:rPr lang="en-US" dirty="0" err="1">
                <a:latin typeface="Arial"/>
                <a:ea typeface="MS PGothic"/>
                <a:cs typeface="Arial"/>
              </a:rPr>
              <a:t>viel</a:t>
            </a:r>
            <a:r>
              <a:rPr lang="en-US" dirty="0">
                <a:latin typeface="Arial"/>
                <a:ea typeface="MS PGothic"/>
                <a:cs typeface="Arial"/>
              </a:rPr>
              <a:t> Arbeit und gut </a:t>
            </a:r>
            <a:r>
              <a:rPr lang="en-US" dirty="0" err="1">
                <a:latin typeface="Arial"/>
                <a:ea typeface="MS PGothic"/>
                <a:cs typeface="Arial"/>
              </a:rPr>
              <a:t>anspruchsvoll</a:t>
            </a:r>
            <a:endParaRPr lang="en-US" dirty="0"/>
          </a:p>
          <a:p>
            <a:r>
              <a:rPr lang="en-US" dirty="0">
                <a:latin typeface="Arial"/>
                <a:ea typeface="MS PGothic"/>
                <a:cs typeface="Arial"/>
              </a:rPr>
              <a:t>Gradle </a:t>
            </a:r>
            <a:r>
              <a:rPr lang="en-US" dirty="0" err="1">
                <a:latin typeface="Arial"/>
                <a:ea typeface="MS PGothic"/>
                <a:cs typeface="Arial"/>
              </a:rPr>
              <a:t>ist</a:t>
            </a:r>
            <a:r>
              <a:rPr lang="en-US" dirty="0">
                <a:latin typeface="Arial"/>
                <a:ea typeface="MS PGothic"/>
                <a:cs typeface="Arial"/>
              </a:rPr>
              <a:t> </a:t>
            </a:r>
            <a:r>
              <a:rPr lang="en-US" dirty="0" err="1">
                <a:latin typeface="Arial"/>
                <a:ea typeface="MS PGothic"/>
                <a:cs typeface="Arial"/>
              </a:rPr>
              <a:t>mächtig</a:t>
            </a:r>
            <a:r>
              <a:rPr lang="en-US" dirty="0">
                <a:latin typeface="Arial"/>
                <a:ea typeface="MS PGothic"/>
                <a:cs typeface="Arial"/>
              </a:rPr>
              <a:t>, </a:t>
            </a:r>
            <a:r>
              <a:rPr lang="en-US" dirty="0" err="1">
                <a:latin typeface="Arial"/>
                <a:ea typeface="MS PGothic"/>
                <a:cs typeface="Arial"/>
              </a:rPr>
              <a:t>aber</a:t>
            </a:r>
            <a:r>
              <a:rPr lang="en-US" dirty="0">
                <a:latin typeface="Arial"/>
                <a:ea typeface="MS PGothic"/>
                <a:cs typeface="Arial"/>
              </a:rPr>
              <a:t> </a:t>
            </a:r>
            <a:r>
              <a:rPr lang="en-US" dirty="0" err="1">
                <a:latin typeface="Arial"/>
                <a:ea typeface="MS PGothic"/>
                <a:cs typeface="Arial"/>
              </a:rPr>
              <a:t>sollte</a:t>
            </a:r>
            <a:r>
              <a:rPr lang="en-US" dirty="0">
                <a:latin typeface="Arial"/>
                <a:ea typeface="MS PGothic"/>
                <a:cs typeface="Arial"/>
              </a:rPr>
              <a:t> </a:t>
            </a:r>
            <a:r>
              <a:rPr lang="en-US" dirty="0" err="1">
                <a:latin typeface="Arial"/>
                <a:ea typeface="MS PGothic"/>
                <a:cs typeface="Arial"/>
              </a:rPr>
              <a:t>mit</a:t>
            </a:r>
            <a:r>
              <a:rPr lang="en-US" dirty="0">
                <a:latin typeface="Arial"/>
                <a:ea typeface="MS PGothic"/>
                <a:cs typeface="Arial"/>
              </a:rPr>
              <a:t> </a:t>
            </a:r>
            <a:r>
              <a:rPr lang="en-US" dirty="0" err="1">
                <a:latin typeface="Arial"/>
                <a:ea typeface="MS PGothic"/>
                <a:cs typeface="Arial"/>
              </a:rPr>
              <a:t>Bedacht</a:t>
            </a:r>
            <a:r>
              <a:rPr lang="en-US" dirty="0">
                <a:latin typeface="Arial"/>
                <a:ea typeface="MS PGothic"/>
                <a:cs typeface="Arial"/>
              </a:rPr>
              <a:t> </a:t>
            </a:r>
            <a:r>
              <a:rPr lang="en-US" dirty="0" err="1">
                <a:latin typeface="Arial"/>
                <a:ea typeface="MS PGothic"/>
                <a:cs typeface="Arial"/>
              </a:rPr>
              <a:t>eingesetzt</a:t>
            </a:r>
            <a:r>
              <a:rPr lang="en-US" dirty="0">
                <a:latin typeface="Arial"/>
                <a:ea typeface="MS PGothic"/>
                <a:cs typeface="Arial"/>
              </a:rPr>
              <a:t> </a:t>
            </a:r>
            <a:r>
              <a:rPr lang="en-US" dirty="0" err="1">
                <a:latin typeface="Arial"/>
                <a:ea typeface="MS PGothic"/>
                <a:cs typeface="Arial"/>
              </a:rPr>
              <a:t>werden</a:t>
            </a:r>
            <a:endParaRPr lang="en-US" dirty="0">
              <a:latin typeface="Arial"/>
              <a:ea typeface="MS PGothic"/>
              <a:cs typeface="Arial"/>
            </a:endParaRPr>
          </a:p>
          <a:p>
            <a:r>
              <a:rPr lang="en-US" dirty="0">
                <a:latin typeface="Arial"/>
                <a:ea typeface="MS PGothic"/>
                <a:cs typeface="Arial"/>
              </a:rPr>
              <a:t>Memes </a:t>
            </a:r>
            <a:r>
              <a:rPr lang="en-US" dirty="0" err="1">
                <a:latin typeface="Arial"/>
                <a:ea typeface="MS PGothic"/>
                <a:cs typeface="Arial"/>
              </a:rPr>
              <a:t>sind</a:t>
            </a:r>
            <a:r>
              <a:rPr lang="en-US" dirty="0">
                <a:latin typeface="Arial"/>
                <a:ea typeface="MS PGothic"/>
                <a:cs typeface="Arial"/>
              </a:rPr>
              <a:t> </a:t>
            </a:r>
            <a:r>
              <a:rPr lang="en-US" dirty="0" err="1">
                <a:latin typeface="Arial"/>
                <a:ea typeface="MS PGothic"/>
                <a:cs typeface="Arial"/>
              </a:rPr>
              <a:t>schwer</a:t>
            </a:r>
            <a:r>
              <a:rPr lang="en-US" dirty="0">
                <a:latin typeface="Arial"/>
                <a:ea typeface="MS PGothic"/>
                <a:cs typeface="Arial"/>
              </a:rPr>
              <a:t> </a:t>
            </a:r>
            <a:r>
              <a:rPr lang="en-US" dirty="0" err="1">
                <a:latin typeface="Arial"/>
                <a:ea typeface="MS PGothic"/>
                <a:cs typeface="Arial"/>
              </a:rPr>
              <a:t>zu</a:t>
            </a:r>
            <a:r>
              <a:rPr lang="en-US" dirty="0">
                <a:latin typeface="Arial"/>
                <a:ea typeface="MS PGothic"/>
                <a:cs typeface="Arial"/>
              </a:rPr>
              <a:t> </a:t>
            </a:r>
            <a:r>
              <a:rPr lang="en-US" dirty="0" err="1">
                <a:latin typeface="Arial"/>
                <a:ea typeface="MS PGothic"/>
                <a:cs typeface="Arial"/>
              </a:rPr>
              <a:t>rotieren</a:t>
            </a:r>
            <a:endParaRPr lang="en-US" dirty="0"/>
          </a:p>
          <a:p>
            <a:r>
              <a:rPr lang="en-US" dirty="0" err="1">
                <a:latin typeface="Arial"/>
                <a:ea typeface="MS PGothic"/>
                <a:cs typeface="Arial"/>
              </a:rPr>
              <a:t>Abschlusspräsentationen</a:t>
            </a:r>
            <a:r>
              <a:rPr lang="en-US" dirty="0">
                <a:latin typeface="Arial"/>
                <a:ea typeface="MS PGothic"/>
                <a:cs typeface="Arial"/>
              </a:rPr>
              <a:t> </a:t>
            </a:r>
            <a:r>
              <a:rPr lang="en-US" dirty="0" err="1">
                <a:latin typeface="Arial"/>
                <a:ea typeface="MS PGothic"/>
                <a:cs typeface="Arial"/>
              </a:rPr>
              <a:t>anderer</a:t>
            </a:r>
            <a:r>
              <a:rPr lang="en-US" dirty="0">
                <a:latin typeface="Arial"/>
                <a:ea typeface="MS PGothic"/>
                <a:cs typeface="Arial"/>
              </a:rPr>
              <a:t> Teams </a:t>
            </a:r>
            <a:r>
              <a:rPr lang="en-US" dirty="0" err="1">
                <a:latin typeface="Arial"/>
                <a:ea typeface="MS PGothic"/>
                <a:cs typeface="Arial"/>
              </a:rPr>
              <a:t>wären</a:t>
            </a:r>
            <a:r>
              <a:rPr lang="en-US" dirty="0">
                <a:latin typeface="Arial"/>
                <a:ea typeface="MS PGothic"/>
                <a:cs typeface="Arial"/>
              </a:rPr>
              <a:t> </a:t>
            </a:r>
            <a:r>
              <a:rPr lang="en-US" dirty="0" err="1">
                <a:latin typeface="Arial"/>
                <a:ea typeface="MS PGothic"/>
                <a:cs typeface="Arial"/>
              </a:rPr>
              <a:t>interessant</a:t>
            </a:r>
            <a:r>
              <a:rPr lang="en-US" dirty="0">
                <a:latin typeface="Arial"/>
                <a:ea typeface="MS PGothic"/>
                <a:cs typeface="Arial"/>
              </a:rPr>
              <a:t> </a:t>
            </a:r>
            <a:r>
              <a:rPr lang="en-US" dirty="0" err="1">
                <a:latin typeface="Arial"/>
                <a:ea typeface="MS PGothic"/>
                <a:cs typeface="Arial"/>
              </a:rPr>
              <a:t>gewesen</a:t>
            </a:r>
            <a:endParaRPr lang="en-US" dirty="0">
              <a:latin typeface="Arial"/>
              <a:ea typeface="MS PGothic"/>
              <a:cs typeface="Arial"/>
            </a:endParaRP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7ACEA2C-AC8C-224B-A212-F094AA74D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C51B8C5-7D46-DF48-91C1-71FC46319A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 smtClean="0"/>
              <a:pPr>
                <a:defRPr/>
              </a:pPr>
              <a:t>21</a:t>
            </a:fld>
            <a:endParaRPr lang="de-DE" altLang="de-DE"/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DD65F67B-A9BD-6A4C-BCD7-096DCCC115BF}"/>
              </a:ext>
            </a:extLst>
          </p:cNvPr>
          <p:cNvGrpSpPr>
            <a:grpSpLocks noChangeAspect="1"/>
          </p:cNvGrpSpPr>
          <p:nvPr/>
        </p:nvGrpSpPr>
        <p:grpSpPr>
          <a:xfrm>
            <a:off x="7369614" y="256370"/>
            <a:ext cx="1439731" cy="648319"/>
            <a:chOff x="6538515" y="177983"/>
            <a:chExt cx="2249608" cy="1013004"/>
          </a:xfrm>
        </p:grpSpPr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729E1606-F440-0546-9EBA-301025A82072}"/>
                </a:ext>
              </a:extLst>
            </p:cNvPr>
            <p:cNvSpPr/>
            <p:nvPr/>
          </p:nvSpPr>
          <p:spPr>
            <a:xfrm>
              <a:off x="6538515" y="177985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E20FE915-7510-C240-86CC-677A04F8646F}"/>
                </a:ext>
              </a:extLst>
            </p:cNvPr>
            <p:cNvSpPr/>
            <p:nvPr/>
          </p:nvSpPr>
          <p:spPr>
            <a:xfrm>
              <a:off x="7148115" y="179552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652B843C-121E-2A4F-9880-64E7F6133390}"/>
                </a:ext>
              </a:extLst>
            </p:cNvPr>
            <p:cNvSpPr/>
            <p:nvPr/>
          </p:nvSpPr>
          <p:spPr>
            <a:xfrm>
              <a:off x="7757716" y="177983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C175CD00-3F74-F044-B7F4-6DFDB6BB2AC7}"/>
                </a:ext>
              </a:extLst>
            </p:cNvPr>
            <p:cNvSpPr/>
            <p:nvPr/>
          </p:nvSpPr>
          <p:spPr>
            <a:xfrm>
              <a:off x="8356042" y="177984"/>
              <a:ext cx="432081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20104967-B00D-AD48-8F00-73EA0DF0AE3C}"/>
                </a:ext>
              </a:extLst>
            </p:cNvPr>
            <p:cNvSpPr/>
            <p:nvPr/>
          </p:nvSpPr>
          <p:spPr>
            <a:xfrm>
              <a:off x="6538515" y="757371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FC0536BD-0AD9-1D4C-B5F1-62D84C9A54EB}"/>
                </a:ext>
              </a:extLst>
            </p:cNvPr>
            <p:cNvSpPr/>
            <p:nvPr/>
          </p:nvSpPr>
          <p:spPr>
            <a:xfrm>
              <a:off x="7148115" y="758939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89255B99-6E22-CA4C-A888-13DCA9FB747E}"/>
                </a:ext>
              </a:extLst>
            </p:cNvPr>
            <p:cNvSpPr/>
            <p:nvPr/>
          </p:nvSpPr>
          <p:spPr>
            <a:xfrm>
              <a:off x="7757716" y="756163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16A68120-DCCA-4644-B581-6657A17AD0D8}"/>
                </a:ext>
              </a:extLst>
            </p:cNvPr>
            <p:cNvSpPr/>
            <p:nvPr/>
          </p:nvSpPr>
          <p:spPr>
            <a:xfrm>
              <a:off x="8354766" y="756163"/>
              <a:ext cx="432080" cy="432048"/>
            </a:xfrm>
            <a:prstGeom prst="rect">
              <a:avLst/>
            </a:prstGeom>
            <a:solidFill>
              <a:srgbClr val="4A5C66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40794469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>
            <a:extLst>
              <a:ext uri="{FF2B5EF4-FFF2-40B4-BE49-F238E27FC236}">
                <a16:creationId xmlns:a16="http://schemas.microsoft.com/office/drawing/2014/main" id="{FF6F4753-B030-E14B-B6FF-58620F72C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Ende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1BC4C43-3648-7B47-BBCF-EF7BDBA7335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 smtClean="0"/>
              <a:pPr>
                <a:defRPr/>
              </a:pPr>
              <a:t>22</a:t>
            </a:fld>
            <a:endParaRPr lang="de-DE" altLang="de-DE"/>
          </a:p>
        </p:txBody>
      </p:sp>
      <p:pic>
        <p:nvPicPr>
          <p:cNvPr id="1026" name="Picture 2" descr="Willy Wonka Sarcasm Meme meme">
            <a:extLst>
              <a:ext uri="{FF2B5EF4-FFF2-40B4-BE49-F238E27FC236}">
                <a16:creationId xmlns:a16="http://schemas.microsoft.com/office/drawing/2014/main" id="{208955B9-057D-D74D-A420-5022C0D08D5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0059" y="1547813"/>
            <a:ext cx="5541644" cy="4618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FD898E4-8B61-6746-9C32-5877BC02F493}"/>
              </a:ext>
            </a:extLst>
          </p:cNvPr>
          <p:cNvGrpSpPr>
            <a:grpSpLocks noChangeAspect="1"/>
          </p:cNvGrpSpPr>
          <p:nvPr/>
        </p:nvGrpSpPr>
        <p:grpSpPr>
          <a:xfrm>
            <a:off x="7369614" y="256370"/>
            <a:ext cx="1439731" cy="648319"/>
            <a:chOff x="6538515" y="177983"/>
            <a:chExt cx="2249608" cy="1013004"/>
          </a:xfrm>
        </p:grpSpPr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B8ED8B3B-06FD-D340-B2A2-955EDAD57E69}"/>
                </a:ext>
              </a:extLst>
            </p:cNvPr>
            <p:cNvSpPr/>
            <p:nvPr/>
          </p:nvSpPr>
          <p:spPr>
            <a:xfrm>
              <a:off x="6538515" y="177985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7F9CBC6B-8E6F-734C-AD9F-77EB00389364}"/>
                </a:ext>
              </a:extLst>
            </p:cNvPr>
            <p:cNvSpPr/>
            <p:nvPr/>
          </p:nvSpPr>
          <p:spPr>
            <a:xfrm>
              <a:off x="7148115" y="179552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435BC9C4-49E9-1647-BCCB-1A1551D29D23}"/>
                </a:ext>
              </a:extLst>
            </p:cNvPr>
            <p:cNvSpPr/>
            <p:nvPr/>
          </p:nvSpPr>
          <p:spPr>
            <a:xfrm>
              <a:off x="7757716" y="177983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010E6D01-8053-3A41-B14B-56CF9B0B55C8}"/>
                </a:ext>
              </a:extLst>
            </p:cNvPr>
            <p:cNvSpPr/>
            <p:nvPr/>
          </p:nvSpPr>
          <p:spPr>
            <a:xfrm>
              <a:off x="8356042" y="177984"/>
              <a:ext cx="432081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994E2C09-0FE0-4040-96FD-7C9BA46A2E55}"/>
                </a:ext>
              </a:extLst>
            </p:cNvPr>
            <p:cNvSpPr/>
            <p:nvPr/>
          </p:nvSpPr>
          <p:spPr>
            <a:xfrm>
              <a:off x="6538515" y="757371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ACD84922-8494-614D-B892-97E0E0506CA2}"/>
                </a:ext>
              </a:extLst>
            </p:cNvPr>
            <p:cNvSpPr/>
            <p:nvPr/>
          </p:nvSpPr>
          <p:spPr>
            <a:xfrm>
              <a:off x="7148115" y="758939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7C45529B-1862-9F4A-8305-C2FFDB172D21}"/>
                </a:ext>
              </a:extLst>
            </p:cNvPr>
            <p:cNvSpPr/>
            <p:nvPr/>
          </p:nvSpPr>
          <p:spPr>
            <a:xfrm>
              <a:off x="7757716" y="756163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5" name="Rechteck 14">
              <a:extLst>
                <a:ext uri="{FF2B5EF4-FFF2-40B4-BE49-F238E27FC236}">
                  <a16:creationId xmlns:a16="http://schemas.microsoft.com/office/drawing/2014/main" id="{745F8E55-115D-2A4C-8915-8058C6B3E7DC}"/>
                </a:ext>
              </a:extLst>
            </p:cNvPr>
            <p:cNvSpPr/>
            <p:nvPr/>
          </p:nvSpPr>
          <p:spPr>
            <a:xfrm>
              <a:off x="8354766" y="756163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635229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127662D2-5396-4844-8A73-6C0AF5827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Spring Boot (Services)</a:t>
            </a:r>
            <a:endParaRPr lang="de-DE" dirty="0"/>
          </a:p>
          <a:p>
            <a:pPr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PostgreSQL / MongoDB / </a:t>
            </a:r>
            <a:r>
              <a:rPr lang="de-DE" dirty="0" err="1">
                <a:latin typeface="Arial"/>
                <a:ea typeface="MS PGothic"/>
                <a:cs typeface="Arial"/>
              </a:rPr>
              <a:t>InfluxDB</a:t>
            </a:r>
            <a:r>
              <a:rPr lang="de-DE" dirty="0">
                <a:latin typeface="Arial"/>
                <a:ea typeface="MS PGothic"/>
                <a:cs typeface="Arial"/>
              </a:rPr>
              <a:t> (Datenhaltung)</a:t>
            </a:r>
            <a:endParaRPr lang="de-DE" dirty="0"/>
          </a:p>
          <a:p>
            <a:pPr>
              <a:lnSpc>
                <a:spcPct val="150000"/>
              </a:lnSpc>
            </a:pPr>
            <a:r>
              <a:rPr lang="de-DE" dirty="0" err="1">
                <a:latin typeface="Arial"/>
                <a:ea typeface="MS PGothic"/>
                <a:cs typeface="Arial"/>
              </a:rPr>
              <a:t>ActiveMQ</a:t>
            </a:r>
            <a:r>
              <a:rPr lang="de-DE" dirty="0">
                <a:latin typeface="Arial"/>
                <a:ea typeface="MS PGothic"/>
                <a:cs typeface="Arial"/>
              </a:rPr>
              <a:t> (Message Broker)</a:t>
            </a:r>
          </a:p>
          <a:p>
            <a:pPr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Docker (Orchestrierung)</a:t>
            </a:r>
            <a:endParaRPr lang="de-DE" dirty="0"/>
          </a:p>
          <a:p>
            <a:pPr>
              <a:lnSpc>
                <a:spcPct val="150000"/>
              </a:lnSpc>
            </a:pPr>
            <a:r>
              <a:rPr lang="de-DE" dirty="0" err="1">
                <a:latin typeface="Arial"/>
                <a:ea typeface="MS PGothic"/>
                <a:cs typeface="Arial"/>
              </a:rPr>
              <a:t>Gradle</a:t>
            </a:r>
            <a:r>
              <a:rPr lang="de-DE" dirty="0">
                <a:latin typeface="Arial"/>
                <a:ea typeface="MS PGothic"/>
                <a:cs typeface="Arial"/>
              </a:rPr>
              <a:t> / Maven (</a:t>
            </a:r>
            <a:r>
              <a:rPr lang="de-DE" dirty="0" err="1">
                <a:latin typeface="Arial"/>
                <a:ea typeface="MS PGothic"/>
                <a:cs typeface="Arial"/>
              </a:rPr>
              <a:t>Build</a:t>
            </a:r>
            <a:r>
              <a:rPr lang="de-DE" dirty="0">
                <a:latin typeface="Arial"/>
                <a:ea typeface="MS PGothic"/>
                <a:cs typeface="Arial"/>
              </a:rPr>
              <a:t> Tasks)</a:t>
            </a:r>
            <a:endParaRPr lang="de-DE" dirty="0"/>
          </a:p>
          <a:p>
            <a:pPr>
              <a:lnSpc>
                <a:spcPct val="150000"/>
              </a:lnSpc>
            </a:pPr>
            <a:r>
              <a:rPr lang="de-DE" dirty="0" err="1">
                <a:latin typeface="Arial"/>
                <a:ea typeface="MS PGothic"/>
                <a:cs typeface="Arial"/>
              </a:rPr>
              <a:t>Grafana</a:t>
            </a:r>
            <a:r>
              <a:rPr lang="de-DE" dirty="0">
                <a:latin typeface="Arial"/>
                <a:ea typeface="MS PGothic"/>
                <a:cs typeface="Arial"/>
              </a:rPr>
              <a:t> (Monitoring)</a:t>
            </a:r>
          </a:p>
          <a:p>
            <a:pPr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Gatling (Stresstests)</a:t>
            </a:r>
            <a:endParaRPr lang="de-DE" dirty="0"/>
          </a:p>
          <a:p>
            <a:pPr>
              <a:lnSpc>
                <a:spcPct val="150000"/>
              </a:lnSpc>
            </a:pPr>
            <a:r>
              <a:rPr lang="de-DE" dirty="0" err="1">
                <a:latin typeface="Arial"/>
                <a:ea typeface="MS PGothic"/>
                <a:cs typeface="Arial"/>
              </a:rPr>
              <a:t>OpenAPI</a:t>
            </a:r>
            <a:r>
              <a:rPr lang="de-DE" dirty="0">
                <a:latin typeface="Arial"/>
                <a:ea typeface="MS PGothic"/>
                <a:cs typeface="Arial"/>
              </a:rPr>
              <a:t> (API-Dokumentation)</a:t>
            </a:r>
          </a:p>
          <a:p>
            <a:pPr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Postman (Manuelles API-Testen)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6F6BDC2-E0C5-4ABC-A3A8-D96B93350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latin typeface="Arial"/>
                <a:ea typeface="MS PGothic"/>
                <a:cs typeface="Arial"/>
              </a:rPr>
              <a:t>Übersicht – Technologien</a:t>
            </a:r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969D32B-7C3F-42A0-A5D7-5934CAC015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/>
              <a:pPr>
                <a:defRPr/>
              </a:pPr>
              <a:t>3</a:t>
            </a:fld>
            <a:endParaRPr lang="de-DE" alt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DBE0F226-A8DE-0141-8070-F72B8130D884}"/>
              </a:ext>
            </a:extLst>
          </p:cNvPr>
          <p:cNvGrpSpPr>
            <a:grpSpLocks noChangeAspect="1"/>
          </p:cNvGrpSpPr>
          <p:nvPr/>
        </p:nvGrpSpPr>
        <p:grpSpPr>
          <a:xfrm>
            <a:off x="7369614" y="256370"/>
            <a:ext cx="1439731" cy="648319"/>
            <a:chOff x="6538515" y="177983"/>
            <a:chExt cx="2249608" cy="1013004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AC375B10-0474-1E40-B369-15A766586B28}"/>
                </a:ext>
              </a:extLst>
            </p:cNvPr>
            <p:cNvSpPr/>
            <p:nvPr/>
          </p:nvSpPr>
          <p:spPr>
            <a:xfrm>
              <a:off x="6538515" y="177985"/>
              <a:ext cx="432080" cy="432048"/>
            </a:xfrm>
            <a:prstGeom prst="rect">
              <a:avLst/>
            </a:prstGeom>
            <a:solidFill>
              <a:srgbClr val="4A5C66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02BB6886-1A6C-9840-AF6D-E3679F8F87A0}"/>
                </a:ext>
              </a:extLst>
            </p:cNvPr>
            <p:cNvSpPr/>
            <p:nvPr/>
          </p:nvSpPr>
          <p:spPr>
            <a:xfrm>
              <a:off x="7148115" y="179552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F9044463-4CE6-9141-B214-16BB7CF15F87}"/>
                </a:ext>
              </a:extLst>
            </p:cNvPr>
            <p:cNvSpPr/>
            <p:nvPr/>
          </p:nvSpPr>
          <p:spPr>
            <a:xfrm>
              <a:off x="7757716" y="17798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28ACB26F-0EDE-764C-83EB-9601A3023A92}"/>
                </a:ext>
              </a:extLst>
            </p:cNvPr>
            <p:cNvSpPr/>
            <p:nvPr/>
          </p:nvSpPr>
          <p:spPr>
            <a:xfrm>
              <a:off x="8356042" y="177984"/>
              <a:ext cx="432081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26CB7751-9858-B64D-ADCF-588051A2CF9A}"/>
                </a:ext>
              </a:extLst>
            </p:cNvPr>
            <p:cNvSpPr/>
            <p:nvPr/>
          </p:nvSpPr>
          <p:spPr>
            <a:xfrm>
              <a:off x="6538515" y="757371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FB5A8784-0BE3-4445-9276-FF2976C21B0F}"/>
                </a:ext>
              </a:extLst>
            </p:cNvPr>
            <p:cNvSpPr/>
            <p:nvPr/>
          </p:nvSpPr>
          <p:spPr>
            <a:xfrm>
              <a:off x="7148115" y="758939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999AE842-EC44-FF42-A109-57C8F4610977}"/>
                </a:ext>
              </a:extLst>
            </p:cNvPr>
            <p:cNvSpPr/>
            <p:nvPr/>
          </p:nvSpPr>
          <p:spPr>
            <a:xfrm>
              <a:off x="775771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5791D4C8-469C-C844-B39B-DC46A0F0DD4E}"/>
                </a:ext>
              </a:extLst>
            </p:cNvPr>
            <p:cNvSpPr/>
            <p:nvPr/>
          </p:nvSpPr>
          <p:spPr>
            <a:xfrm>
              <a:off x="835476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4898674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5">
            <a:extLst>
              <a:ext uri="{FF2B5EF4-FFF2-40B4-BE49-F238E27FC236}">
                <a16:creationId xmlns:a16="http://schemas.microsoft.com/office/drawing/2014/main" id="{D3DC11BB-60CA-41C5-A7CF-3562EF40BE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1799" y="1548016"/>
            <a:ext cx="5858018" cy="4617288"/>
          </a:xfr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16F6BDC2-E0C5-4ABC-A3A8-D96B93350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latin typeface="Arial"/>
                <a:ea typeface="MS PGothic"/>
                <a:cs typeface="Arial"/>
              </a:rPr>
              <a:t>Übersicht – Architektur</a:t>
            </a:r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969D32B-7C3F-42A0-A5D7-5934CAC015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/>
              <a:pPr>
                <a:defRPr/>
              </a:pPr>
              <a:t>4</a:t>
            </a:fld>
            <a:endParaRPr lang="de-DE" altLang="de-DE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726131EC-794E-7746-9846-6A942DEE18CA}"/>
              </a:ext>
            </a:extLst>
          </p:cNvPr>
          <p:cNvGrpSpPr>
            <a:grpSpLocks noChangeAspect="1"/>
          </p:cNvGrpSpPr>
          <p:nvPr/>
        </p:nvGrpSpPr>
        <p:grpSpPr>
          <a:xfrm>
            <a:off x="7369614" y="256370"/>
            <a:ext cx="1439731" cy="648319"/>
            <a:chOff x="6538515" y="177983"/>
            <a:chExt cx="2249608" cy="1013004"/>
          </a:xfrm>
        </p:grpSpPr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7B9F3C42-C59F-2F44-83ED-1B86F4CEBA5F}"/>
                </a:ext>
              </a:extLst>
            </p:cNvPr>
            <p:cNvSpPr/>
            <p:nvPr/>
          </p:nvSpPr>
          <p:spPr>
            <a:xfrm>
              <a:off x="6538515" y="177985"/>
              <a:ext cx="432080" cy="432048"/>
            </a:xfrm>
            <a:prstGeom prst="rect">
              <a:avLst/>
            </a:prstGeom>
            <a:solidFill>
              <a:srgbClr val="4A5C66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9C993342-8BAD-414D-B057-4D6876007925}"/>
                </a:ext>
              </a:extLst>
            </p:cNvPr>
            <p:cNvSpPr/>
            <p:nvPr/>
          </p:nvSpPr>
          <p:spPr>
            <a:xfrm>
              <a:off x="7148115" y="179552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7885A2B6-FA6A-0D4B-9873-6A6D943FE07C}"/>
                </a:ext>
              </a:extLst>
            </p:cNvPr>
            <p:cNvSpPr/>
            <p:nvPr/>
          </p:nvSpPr>
          <p:spPr>
            <a:xfrm>
              <a:off x="7757716" y="17798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33512EEB-427D-D146-8C1E-CB40F06A89B2}"/>
                </a:ext>
              </a:extLst>
            </p:cNvPr>
            <p:cNvSpPr/>
            <p:nvPr/>
          </p:nvSpPr>
          <p:spPr>
            <a:xfrm>
              <a:off x="8356042" y="177984"/>
              <a:ext cx="432081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6CA4CC92-695F-F24D-8DBD-2E7FCF3EE467}"/>
                </a:ext>
              </a:extLst>
            </p:cNvPr>
            <p:cNvSpPr/>
            <p:nvPr/>
          </p:nvSpPr>
          <p:spPr>
            <a:xfrm>
              <a:off x="6538515" y="757371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9EF19B1F-99E9-7C41-8BD4-73957258FAD7}"/>
                </a:ext>
              </a:extLst>
            </p:cNvPr>
            <p:cNvSpPr/>
            <p:nvPr/>
          </p:nvSpPr>
          <p:spPr>
            <a:xfrm>
              <a:off x="7148115" y="758939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F111C785-87AB-6F44-84AF-BF93F589134C}"/>
                </a:ext>
              </a:extLst>
            </p:cNvPr>
            <p:cNvSpPr/>
            <p:nvPr/>
          </p:nvSpPr>
          <p:spPr>
            <a:xfrm>
              <a:off x="775771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Rechteck 13">
              <a:extLst>
                <a:ext uri="{FF2B5EF4-FFF2-40B4-BE49-F238E27FC236}">
                  <a16:creationId xmlns:a16="http://schemas.microsoft.com/office/drawing/2014/main" id="{DD31D160-8666-0145-918D-2D210E5660BB}"/>
                </a:ext>
              </a:extLst>
            </p:cNvPr>
            <p:cNvSpPr/>
            <p:nvPr/>
          </p:nvSpPr>
          <p:spPr>
            <a:xfrm>
              <a:off x="835476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720177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127662D2-5396-4844-8A73-6C0AF5827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Gateway</a:t>
            </a:r>
            <a:endParaRPr lang="de-DE" dirty="0"/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Autorisiert Anfragen</a:t>
            </a:r>
            <a:endParaRPr lang="de-DE" dirty="0">
              <a:ea typeface="MS PGothic"/>
            </a:endParaRP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Leitet Anfragen an Services weiter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Spring Cloud Gateway</a:t>
            </a:r>
          </a:p>
          <a:p>
            <a:pPr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Services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Verarbeiten Anfragen nach ihrem eigenen </a:t>
            </a:r>
            <a:r>
              <a:rPr lang="de-DE" dirty="0" err="1">
                <a:latin typeface="Arial"/>
                <a:ea typeface="MS PGothic"/>
                <a:cs typeface="Arial"/>
              </a:rPr>
              <a:t>Bounded</a:t>
            </a:r>
            <a:r>
              <a:rPr lang="de-DE" dirty="0">
                <a:latin typeface="Arial"/>
                <a:ea typeface="MS PGothic"/>
                <a:cs typeface="Arial"/>
              </a:rPr>
              <a:t> </a:t>
            </a:r>
            <a:r>
              <a:rPr lang="de-DE" dirty="0" err="1">
                <a:latin typeface="Arial"/>
                <a:ea typeface="MS PGothic"/>
                <a:cs typeface="Arial"/>
              </a:rPr>
              <a:t>Context</a:t>
            </a:r>
            <a:endParaRPr lang="de-DE" dirty="0">
              <a:latin typeface="Arial"/>
              <a:ea typeface="MS PGothic"/>
              <a:cs typeface="Arial"/>
            </a:endParaRP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Meist CRUD-Operationen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Persistieren Daten in ihrer eigenen Datenbank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Lösen Events aus</a:t>
            </a:r>
          </a:p>
          <a:p>
            <a:pPr>
              <a:lnSpc>
                <a:spcPct val="150000"/>
              </a:lnSpc>
            </a:pPr>
            <a:endParaRPr lang="de-DE" dirty="0">
              <a:ea typeface="MS PGothic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6F6BDC2-E0C5-4ABC-A3A8-D96B93350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latin typeface="Arial"/>
                <a:ea typeface="MS PGothic"/>
                <a:cs typeface="Arial"/>
              </a:rPr>
              <a:t>Übersicht – Architektur</a:t>
            </a:r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969D32B-7C3F-42A0-A5D7-5934CAC015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/>
              <a:pPr>
                <a:defRPr/>
              </a:pPr>
              <a:t>5</a:t>
            </a:fld>
            <a:endParaRPr lang="de-DE" alt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DBE0F226-A8DE-0141-8070-F72B8130D884}"/>
              </a:ext>
            </a:extLst>
          </p:cNvPr>
          <p:cNvGrpSpPr>
            <a:grpSpLocks noChangeAspect="1"/>
          </p:cNvGrpSpPr>
          <p:nvPr/>
        </p:nvGrpSpPr>
        <p:grpSpPr>
          <a:xfrm>
            <a:off x="7369614" y="256370"/>
            <a:ext cx="1439731" cy="648319"/>
            <a:chOff x="6538515" y="177983"/>
            <a:chExt cx="2249608" cy="1013004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AC375B10-0474-1E40-B369-15A766586B28}"/>
                </a:ext>
              </a:extLst>
            </p:cNvPr>
            <p:cNvSpPr/>
            <p:nvPr/>
          </p:nvSpPr>
          <p:spPr>
            <a:xfrm>
              <a:off x="6538515" y="177985"/>
              <a:ext cx="432080" cy="432048"/>
            </a:xfrm>
            <a:prstGeom prst="rect">
              <a:avLst/>
            </a:prstGeom>
            <a:solidFill>
              <a:srgbClr val="4A5C66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02BB6886-1A6C-9840-AF6D-E3679F8F87A0}"/>
                </a:ext>
              </a:extLst>
            </p:cNvPr>
            <p:cNvSpPr/>
            <p:nvPr/>
          </p:nvSpPr>
          <p:spPr>
            <a:xfrm>
              <a:off x="7148115" y="179552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F9044463-4CE6-9141-B214-16BB7CF15F87}"/>
                </a:ext>
              </a:extLst>
            </p:cNvPr>
            <p:cNvSpPr/>
            <p:nvPr/>
          </p:nvSpPr>
          <p:spPr>
            <a:xfrm>
              <a:off x="7757716" y="17798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28ACB26F-0EDE-764C-83EB-9601A3023A92}"/>
                </a:ext>
              </a:extLst>
            </p:cNvPr>
            <p:cNvSpPr/>
            <p:nvPr/>
          </p:nvSpPr>
          <p:spPr>
            <a:xfrm>
              <a:off x="8356042" y="177984"/>
              <a:ext cx="432081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26CB7751-9858-B64D-ADCF-588051A2CF9A}"/>
                </a:ext>
              </a:extLst>
            </p:cNvPr>
            <p:cNvSpPr/>
            <p:nvPr/>
          </p:nvSpPr>
          <p:spPr>
            <a:xfrm>
              <a:off x="6538515" y="757371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FB5A8784-0BE3-4445-9276-FF2976C21B0F}"/>
                </a:ext>
              </a:extLst>
            </p:cNvPr>
            <p:cNvSpPr/>
            <p:nvPr/>
          </p:nvSpPr>
          <p:spPr>
            <a:xfrm>
              <a:off x="7148115" y="758939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999AE842-EC44-FF42-A109-57C8F4610977}"/>
                </a:ext>
              </a:extLst>
            </p:cNvPr>
            <p:cNvSpPr/>
            <p:nvPr/>
          </p:nvSpPr>
          <p:spPr>
            <a:xfrm>
              <a:off x="775771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5791D4C8-469C-C844-B39B-DC46A0F0DD4E}"/>
                </a:ext>
              </a:extLst>
            </p:cNvPr>
            <p:cNvSpPr/>
            <p:nvPr/>
          </p:nvSpPr>
          <p:spPr>
            <a:xfrm>
              <a:off x="835476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364000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>
            <a:extLst>
              <a:ext uri="{FF2B5EF4-FFF2-40B4-BE49-F238E27FC236}">
                <a16:creationId xmlns:a16="http://schemas.microsoft.com/office/drawing/2014/main" id="{127662D2-5396-4844-8A73-6C0AF5827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Message Broker</a:t>
            </a:r>
            <a:endParaRPr lang="de-DE" dirty="0"/>
          </a:p>
          <a:p>
            <a:pPr lvl="1"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Verteilt Events an Services</a:t>
            </a:r>
          </a:p>
          <a:p>
            <a:pPr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News-Service</a:t>
            </a:r>
          </a:p>
          <a:p>
            <a:pPr lvl="1"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Akkumuliert Zustandsänderungen im Gesamtsystem</a:t>
            </a:r>
          </a:p>
          <a:p>
            <a:pPr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Monitoring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Trackt Informationen bzgl. Anfragen und Antworten</a:t>
            </a:r>
          </a:p>
          <a:p>
            <a:pPr lvl="1"/>
            <a:r>
              <a:rPr lang="de-DE" dirty="0">
                <a:latin typeface="Arial"/>
                <a:ea typeface="MS PGothic"/>
                <a:cs typeface="Arial"/>
              </a:rPr>
              <a:t>Zeit, Häufigkeit, Status, Auslastung, etc.</a:t>
            </a:r>
            <a:endParaRPr lang="de-DE" dirty="0">
              <a:ea typeface="MS PGothic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16F6BDC2-E0C5-4ABC-A3A8-D96B93350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latin typeface="Arial"/>
                <a:ea typeface="MS PGothic"/>
                <a:cs typeface="Arial"/>
              </a:rPr>
              <a:t>Übersicht – Architektur</a:t>
            </a:r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969D32B-7C3F-42A0-A5D7-5934CAC0153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/>
              <a:pPr>
                <a:defRPr/>
              </a:pPr>
              <a:t>6</a:t>
            </a:fld>
            <a:endParaRPr lang="de-DE" alt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DBE0F226-A8DE-0141-8070-F72B8130D884}"/>
              </a:ext>
            </a:extLst>
          </p:cNvPr>
          <p:cNvGrpSpPr>
            <a:grpSpLocks noChangeAspect="1"/>
          </p:cNvGrpSpPr>
          <p:nvPr/>
        </p:nvGrpSpPr>
        <p:grpSpPr>
          <a:xfrm>
            <a:off x="7369614" y="256370"/>
            <a:ext cx="1439731" cy="648319"/>
            <a:chOff x="6538515" y="177983"/>
            <a:chExt cx="2249608" cy="1013004"/>
          </a:xfrm>
        </p:grpSpPr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AC375B10-0474-1E40-B369-15A766586B28}"/>
                </a:ext>
              </a:extLst>
            </p:cNvPr>
            <p:cNvSpPr/>
            <p:nvPr/>
          </p:nvSpPr>
          <p:spPr>
            <a:xfrm>
              <a:off x="6538515" y="177985"/>
              <a:ext cx="432080" cy="432048"/>
            </a:xfrm>
            <a:prstGeom prst="rect">
              <a:avLst/>
            </a:prstGeom>
            <a:solidFill>
              <a:srgbClr val="4A5C66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02BB6886-1A6C-9840-AF6D-E3679F8F87A0}"/>
                </a:ext>
              </a:extLst>
            </p:cNvPr>
            <p:cNvSpPr/>
            <p:nvPr/>
          </p:nvSpPr>
          <p:spPr>
            <a:xfrm>
              <a:off x="7148115" y="179552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F9044463-4CE6-9141-B214-16BB7CF15F87}"/>
                </a:ext>
              </a:extLst>
            </p:cNvPr>
            <p:cNvSpPr/>
            <p:nvPr/>
          </p:nvSpPr>
          <p:spPr>
            <a:xfrm>
              <a:off x="7757716" y="17798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28ACB26F-0EDE-764C-83EB-9601A3023A92}"/>
                </a:ext>
              </a:extLst>
            </p:cNvPr>
            <p:cNvSpPr/>
            <p:nvPr/>
          </p:nvSpPr>
          <p:spPr>
            <a:xfrm>
              <a:off x="8356042" y="177984"/>
              <a:ext cx="432081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26CB7751-9858-B64D-ADCF-588051A2CF9A}"/>
                </a:ext>
              </a:extLst>
            </p:cNvPr>
            <p:cNvSpPr/>
            <p:nvPr/>
          </p:nvSpPr>
          <p:spPr>
            <a:xfrm>
              <a:off x="6538515" y="757371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FB5A8784-0BE3-4445-9276-FF2976C21B0F}"/>
                </a:ext>
              </a:extLst>
            </p:cNvPr>
            <p:cNvSpPr/>
            <p:nvPr/>
          </p:nvSpPr>
          <p:spPr>
            <a:xfrm>
              <a:off x="7148115" y="758939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999AE842-EC44-FF42-A109-57C8F4610977}"/>
                </a:ext>
              </a:extLst>
            </p:cNvPr>
            <p:cNvSpPr/>
            <p:nvPr/>
          </p:nvSpPr>
          <p:spPr>
            <a:xfrm>
              <a:off x="775771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Rechteck 12">
              <a:extLst>
                <a:ext uri="{FF2B5EF4-FFF2-40B4-BE49-F238E27FC236}">
                  <a16:creationId xmlns:a16="http://schemas.microsoft.com/office/drawing/2014/main" id="{5791D4C8-469C-C844-B39B-DC46A0F0DD4E}"/>
                </a:ext>
              </a:extLst>
            </p:cNvPr>
            <p:cNvSpPr/>
            <p:nvPr/>
          </p:nvSpPr>
          <p:spPr>
            <a:xfrm>
              <a:off x="835476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421802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el 33">
            <a:extLst>
              <a:ext uri="{FF2B5EF4-FFF2-40B4-BE49-F238E27FC236}">
                <a16:creationId xmlns:a16="http://schemas.microsoft.com/office/drawing/2014/main" id="{F32AEBD8-F75A-4B41-ACA0-C13C17DFF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Eventsystem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476BB59-4E40-0E4B-94C5-9FD5A69B87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 smtClean="0"/>
              <a:pPr>
                <a:defRPr/>
              </a:pPr>
              <a:t>7</a:t>
            </a:fld>
            <a:endParaRPr lang="de-DE" altLang="de-DE"/>
          </a:p>
        </p:txBody>
      </p: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01B838B8-146A-9C47-A621-005792C0777D}"/>
              </a:ext>
            </a:extLst>
          </p:cNvPr>
          <p:cNvGrpSpPr>
            <a:grpSpLocks noChangeAspect="1"/>
          </p:cNvGrpSpPr>
          <p:nvPr/>
        </p:nvGrpSpPr>
        <p:grpSpPr>
          <a:xfrm>
            <a:off x="7369614" y="256370"/>
            <a:ext cx="1439731" cy="648319"/>
            <a:chOff x="6538515" y="177983"/>
            <a:chExt cx="2249608" cy="1013004"/>
          </a:xfrm>
        </p:grpSpPr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5EDB3B6D-9F30-FD45-8501-8FD41C84EABD}"/>
                </a:ext>
              </a:extLst>
            </p:cNvPr>
            <p:cNvSpPr/>
            <p:nvPr/>
          </p:nvSpPr>
          <p:spPr>
            <a:xfrm>
              <a:off x="6538515" y="177985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E526B544-E3E3-B54D-BD96-A239EA219581}"/>
                </a:ext>
              </a:extLst>
            </p:cNvPr>
            <p:cNvSpPr/>
            <p:nvPr/>
          </p:nvSpPr>
          <p:spPr>
            <a:xfrm>
              <a:off x="7148115" y="179552"/>
              <a:ext cx="432080" cy="432048"/>
            </a:xfrm>
            <a:prstGeom prst="rect">
              <a:avLst/>
            </a:prstGeom>
            <a:solidFill>
              <a:srgbClr val="4A5C66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D5287E90-6246-714C-82D8-821FED763073}"/>
                </a:ext>
              </a:extLst>
            </p:cNvPr>
            <p:cNvSpPr/>
            <p:nvPr/>
          </p:nvSpPr>
          <p:spPr>
            <a:xfrm>
              <a:off x="7757716" y="17798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2B471D40-8AE8-1448-BD32-F2F1557020FE}"/>
                </a:ext>
              </a:extLst>
            </p:cNvPr>
            <p:cNvSpPr/>
            <p:nvPr/>
          </p:nvSpPr>
          <p:spPr>
            <a:xfrm>
              <a:off x="8356042" y="177984"/>
              <a:ext cx="432081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9515C873-E1D1-4D45-A3F3-330FAB8C98C0}"/>
                </a:ext>
              </a:extLst>
            </p:cNvPr>
            <p:cNvSpPr/>
            <p:nvPr/>
          </p:nvSpPr>
          <p:spPr>
            <a:xfrm>
              <a:off x="6538515" y="757371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2729E0F8-AF59-8A4E-8A9F-F4B752042783}"/>
                </a:ext>
              </a:extLst>
            </p:cNvPr>
            <p:cNvSpPr/>
            <p:nvPr/>
          </p:nvSpPr>
          <p:spPr>
            <a:xfrm>
              <a:off x="7148115" y="758939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4A17D2E5-FCE4-8545-8755-A0449760847F}"/>
                </a:ext>
              </a:extLst>
            </p:cNvPr>
            <p:cNvSpPr/>
            <p:nvPr/>
          </p:nvSpPr>
          <p:spPr>
            <a:xfrm>
              <a:off x="775771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CFF27B8A-4188-8F43-AA2D-E489A3F3B290}"/>
                </a:ext>
              </a:extLst>
            </p:cNvPr>
            <p:cNvSpPr/>
            <p:nvPr/>
          </p:nvSpPr>
          <p:spPr>
            <a:xfrm>
              <a:off x="835476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2" name="Grafik 2">
            <a:extLst>
              <a:ext uri="{FF2B5EF4-FFF2-40B4-BE49-F238E27FC236}">
                <a16:creationId xmlns:a16="http://schemas.microsoft.com/office/drawing/2014/main" id="{8DDAA87D-F5EE-46B1-98BB-A97A84BE0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2400" y="1972773"/>
            <a:ext cx="3859200" cy="1616455"/>
          </a:xfrm>
          <a:prstGeom prst="rect">
            <a:avLst/>
          </a:prstGeom>
        </p:spPr>
      </p:pic>
      <p:pic>
        <p:nvPicPr>
          <p:cNvPr id="3" name="Grafik 3">
            <a:extLst>
              <a:ext uri="{FF2B5EF4-FFF2-40B4-BE49-F238E27FC236}">
                <a16:creationId xmlns:a16="http://schemas.microsoft.com/office/drawing/2014/main" id="{1A06569F-9907-4EED-927A-EA72B890C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3400" y="3967127"/>
            <a:ext cx="6991200" cy="2163745"/>
          </a:xfrm>
          <a:prstGeom prst="rect">
            <a:avLst/>
          </a:prstGeom>
        </p:spPr>
      </p:pic>
      <p:sp>
        <p:nvSpPr>
          <p:cNvPr id="6" name="Inhaltsplatzhalter 8">
            <a:extLst>
              <a:ext uri="{FF2B5EF4-FFF2-40B4-BE49-F238E27FC236}">
                <a16:creationId xmlns:a16="http://schemas.microsoft.com/office/drawing/2014/main" id="{04C4BB7E-46EC-4B8A-865C-B293B575B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000" y="1620000"/>
            <a:ext cx="5634590" cy="461728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dirty="0" err="1">
                <a:latin typeface="Arial"/>
                <a:ea typeface="MS PGothic"/>
                <a:cs typeface="Arial"/>
              </a:rPr>
              <a:t>ActiveMQ</a:t>
            </a:r>
            <a:endParaRPr lang="de-DE" dirty="0">
              <a:latin typeface="Arial"/>
              <a:ea typeface="MS PGothic"/>
              <a:cs typeface="Arial"/>
            </a:endParaRPr>
          </a:p>
          <a:p>
            <a:pPr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Dataevents</a:t>
            </a:r>
            <a:endParaRPr lang="de-DE" dirty="0"/>
          </a:p>
          <a:p>
            <a:pPr lvl="1"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Datenmanagement</a:t>
            </a:r>
          </a:p>
          <a:p>
            <a:pPr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Domainevents</a:t>
            </a:r>
          </a:p>
          <a:p>
            <a:pPr lvl="1">
              <a:lnSpc>
                <a:spcPct val="150000"/>
              </a:lnSpc>
            </a:pPr>
            <a:r>
              <a:rPr lang="de-DE" dirty="0">
                <a:latin typeface="Arial"/>
                <a:ea typeface="MS PGothic"/>
                <a:cs typeface="Arial"/>
              </a:rPr>
              <a:t>Servicespezifisch</a:t>
            </a:r>
          </a:p>
          <a:p>
            <a:pPr lvl="1">
              <a:lnSpc>
                <a:spcPct val="150000"/>
              </a:lnSpc>
            </a:pPr>
            <a:endParaRPr lang="de-DE" dirty="0">
              <a:latin typeface="Arial"/>
              <a:ea typeface="MS PGothic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07759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el 33">
            <a:extLst>
              <a:ext uri="{FF2B5EF4-FFF2-40B4-BE49-F238E27FC236}">
                <a16:creationId xmlns:a16="http://schemas.microsoft.com/office/drawing/2014/main" id="{F32AEBD8-F75A-4B41-ACA0-C13C17DFF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Eventsystem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476BB59-4E40-0E4B-94C5-9FD5A69B87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 smtClean="0"/>
              <a:pPr>
                <a:defRPr/>
              </a:pPr>
              <a:t>8</a:t>
            </a:fld>
            <a:endParaRPr lang="de-DE" altLang="de-DE"/>
          </a:p>
        </p:txBody>
      </p: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01B838B8-146A-9C47-A621-005792C0777D}"/>
              </a:ext>
            </a:extLst>
          </p:cNvPr>
          <p:cNvGrpSpPr>
            <a:grpSpLocks noChangeAspect="1"/>
          </p:cNvGrpSpPr>
          <p:nvPr/>
        </p:nvGrpSpPr>
        <p:grpSpPr>
          <a:xfrm>
            <a:off x="7369614" y="256370"/>
            <a:ext cx="1439731" cy="648319"/>
            <a:chOff x="6538515" y="177983"/>
            <a:chExt cx="2249608" cy="1013004"/>
          </a:xfrm>
        </p:grpSpPr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5EDB3B6D-9F30-FD45-8501-8FD41C84EABD}"/>
                </a:ext>
              </a:extLst>
            </p:cNvPr>
            <p:cNvSpPr/>
            <p:nvPr/>
          </p:nvSpPr>
          <p:spPr>
            <a:xfrm>
              <a:off x="6538515" y="177985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E526B544-E3E3-B54D-BD96-A239EA219581}"/>
                </a:ext>
              </a:extLst>
            </p:cNvPr>
            <p:cNvSpPr/>
            <p:nvPr/>
          </p:nvSpPr>
          <p:spPr>
            <a:xfrm>
              <a:off x="7148115" y="179552"/>
              <a:ext cx="432080" cy="432048"/>
            </a:xfrm>
            <a:prstGeom prst="rect">
              <a:avLst/>
            </a:prstGeom>
            <a:solidFill>
              <a:srgbClr val="4A5C66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D5287E90-6246-714C-82D8-821FED763073}"/>
                </a:ext>
              </a:extLst>
            </p:cNvPr>
            <p:cNvSpPr/>
            <p:nvPr/>
          </p:nvSpPr>
          <p:spPr>
            <a:xfrm>
              <a:off x="7757716" y="17798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2B471D40-8AE8-1448-BD32-F2F1557020FE}"/>
                </a:ext>
              </a:extLst>
            </p:cNvPr>
            <p:cNvSpPr/>
            <p:nvPr/>
          </p:nvSpPr>
          <p:spPr>
            <a:xfrm>
              <a:off x="8356042" y="177984"/>
              <a:ext cx="432081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9515C873-E1D1-4D45-A3F3-330FAB8C98C0}"/>
                </a:ext>
              </a:extLst>
            </p:cNvPr>
            <p:cNvSpPr/>
            <p:nvPr/>
          </p:nvSpPr>
          <p:spPr>
            <a:xfrm>
              <a:off x="6538515" y="757371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2729E0F8-AF59-8A4E-8A9F-F4B752042783}"/>
                </a:ext>
              </a:extLst>
            </p:cNvPr>
            <p:cNvSpPr/>
            <p:nvPr/>
          </p:nvSpPr>
          <p:spPr>
            <a:xfrm>
              <a:off x="7148115" y="758939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4A17D2E5-FCE4-8545-8755-A0449760847F}"/>
                </a:ext>
              </a:extLst>
            </p:cNvPr>
            <p:cNvSpPr/>
            <p:nvPr/>
          </p:nvSpPr>
          <p:spPr>
            <a:xfrm>
              <a:off x="775771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CFF27B8A-4188-8F43-AA2D-E489A3F3B290}"/>
                </a:ext>
              </a:extLst>
            </p:cNvPr>
            <p:cNvSpPr/>
            <p:nvPr/>
          </p:nvSpPr>
          <p:spPr>
            <a:xfrm>
              <a:off x="835476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8" name="Grafik 8">
            <a:extLst>
              <a:ext uri="{FF2B5EF4-FFF2-40B4-BE49-F238E27FC236}">
                <a16:creationId xmlns:a16="http://schemas.microsoft.com/office/drawing/2014/main" id="{D2C05A9F-B0B3-465D-974D-4310EE7E0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400" y="1828515"/>
            <a:ext cx="5443200" cy="4253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250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ildplatzhalter 15">
            <a:extLst>
              <a:ext uri="{FF2B5EF4-FFF2-40B4-BE49-F238E27FC236}">
                <a16:creationId xmlns:a16="http://schemas.microsoft.com/office/drawing/2014/main" id="{1F94EE88-7534-E745-AF07-71D6C17DD44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028" r="-24028"/>
          <a:stretch/>
        </p:blipFill>
        <p:spPr>
          <a:xfrm>
            <a:off x="5872165" y="1098962"/>
            <a:ext cx="2943226" cy="5138328"/>
          </a:xfrm>
        </p:spPr>
      </p:pic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27E6E3D1-64AF-694C-B539-30C466BF7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sz="2000" dirty="0"/>
              <a:t>Zusätzliches </a:t>
            </a:r>
            <a:r>
              <a:rPr lang="de-DE" sz="2000" dirty="0" err="1"/>
              <a:t>ActiveMQ</a:t>
            </a:r>
            <a:r>
              <a:rPr lang="de-DE" sz="2000" dirty="0"/>
              <a:t> Topic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Choreographie-Pattern</a:t>
            </a:r>
          </a:p>
          <a:p>
            <a:pPr lvl="1"/>
            <a:r>
              <a:rPr lang="de-DE" sz="2000" dirty="0"/>
              <a:t>Service initiiert und koordiniert</a:t>
            </a:r>
          </a:p>
          <a:p>
            <a:pPr lvl="1"/>
            <a:r>
              <a:rPr lang="de-DE" sz="2000" dirty="0"/>
              <a:t>Kein eigenständiger </a:t>
            </a:r>
            <a:r>
              <a:rPr lang="de-DE" sz="2000" dirty="0" err="1"/>
              <a:t>Orchestrator</a:t>
            </a:r>
            <a:r>
              <a:rPr lang="de-DE" sz="2000" dirty="0"/>
              <a:t>-Service</a:t>
            </a:r>
          </a:p>
          <a:p>
            <a:pPr lvl="1"/>
            <a:r>
              <a:rPr lang="de-DE" sz="2000" dirty="0"/>
              <a:t>Services speichern Daten für kompensierende Transaktionen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Datenhaltung derzeit im Arbeitsspeicher</a:t>
            </a:r>
          </a:p>
          <a:p>
            <a:pPr>
              <a:lnSpc>
                <a:spcPct val="150000"/>
              </a:lnSpc>
            </a:pPr>
            <a:r>
              <a:rPr lang="de-DE" sz="2000" dirty="0"/>
              <a:t>Eine Saga ist ein Objekt in Services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A678F566-E017-9C47-B9BA-5E82DBB59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Eventsystem </a:t>
            </a:r>
            <a:r>
              <a:rPr lang="de-DE">
                <a:latin typeface="Arial"/>
                <a:ea typeface="MS PGothic"/>
                <a:cs typeface="Arial"/>
              </a:rPr>
              <a:t>–</a:t>
            </a:r>
            <a:r>
              <a:rPr lang="de-DE"/>
              <a:t> Saga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476BB59-4E40-0E4B-94C5-9FD5A69B87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D6CBC89-780D-6F43-A4AF-E4A7285D6779}" type="slidenum">
              <a:rPr lang="de-DE" altLang="de-DE" smtClean="0"/>
              <a:pPr>
                <a:defRPr/>
              </a:pPr>
              <a:t>9</a:t>
            </a:fld>
            <a:endParaRPr lang="de-DE" altLang="de-DE"/>
          </a:p>
        </p:txBody>
      </p: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01B838B8-146A-9C47-A621-005792C0777D}"/>
              </a:ext>
            </a:extLst>
          </p:cNvPr>
          <p:cNvGrpSpPr>
            <a:grpSpLocks noChangeAspect="1"/>
          </p:cNvGrpSpPr>
          <p:nvPr/>
        </p:nvGrpSpPr>
        <p:grpSpPr>
          <a:xfrm>
            <a:off x="7369614" y="256370"/>
            <a:ext cx="1439731" cy="648319"/>
            <a:chOff x="6538515" y="177983"/>
            <a:chExt cx="2249608" cy="1013004"/>
          </a:xfrm>
        </p:grpSpPr>
        <p:sp>
          <p:nvSpPr>
            <p:cNvPr id="26" name="Rechteck 25">
              <a:extLst>
                <a:ext uri="{FF2B5EF4-FFF2-40B4-BE49-F238E27FC236}">
                  <a16:creationId xmlns:a16="http://schemas.microsoft.com/office/drawing/2014/main" id="{5EDB3B6D-9F30-FD45-8501-8FD41C84EABD}"/>
                </a:ext>
              </a:extLst>
            </p:cNvPr>
            <p:cNvSpPr/>
            <p:nvPr/>
          </p:nvSpPr>
          <p:spPr>
            <a:xfrm>
              <a:off x="6538515" y="177985"/>
              <a:ext cx="432080" cy="432048"/>
            </a:xfrm>
            <a:prstGeom prst="rect">
              <a:avLst/>
            </a:prstGeom>
            <a:solidFill>
              <a:srgbClr val="80BA24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7" name="Rechteck 26">
              <a:extLst>
                <a:ext uri="{FF2B5EF4-FFF2-40B4-BE49-F238E27FC236}">
                  <a16:creationId xmlns:a16="http://schemas.microsoft.com/office/drawing/2014/main" id="{E526B544-E3E3-B54D-BD96-A239EA219581}"/>
                </a:ext>
              </a:extLst>
            </p:cNvPr>
            <p:cNvSpPr/>
            <p:nvPr/>
          </p:nvSpPr>
          <p:spPr>
            <a:xfrm>
              <a:off x="7148115" y="179552"/>
              <a:ext cx="432080" cy="432048"/>
            </a:xfrm>
            <a:prstGeom prst="rect">
              <a:avLst/>
            </a:prstGeom>
            <a:solidFill>
              <a:srgbClr val="4A5C66"/>
            </a:solidFill>
            <a:ln>
              <a:solidFill>
                <a:srgbClr val="80BA2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8" name="Rechteck 27">
              <a:extLst>
                <a:ext uri="{FF2B5EF4-FFF2-40B4-BE49-F238E27FC236}">
                  <a16:creationId xmlns:a16="http://schemas.microsoft.com/office/drawing/2014/main" id="{D5287E90-6246-714C-82D8-821FED763073}"/>
                </a:ext>
              </a:extLst>
            </p:cNvPr>
            <p:cNvSpPr/>
            <p:nvPr/>
          </p:nvSpPr>
          <p:spPr>
            <a:xfrm>
              <a:off x="7757716" y="17798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9" name="Rechteck 28">
              <a:extLst>
                <a:ext uri="{FF2B5EF4-FFF2-40B4-BE49-F238E27FC236}">
                  <a16:creationId xmlns:a16="http://schemas.microsoft.com/office/drawing/2014/main" id="{2B471D40-8AE8-1448-BD32-F2F1557020FE}"/>
                </a:ext>
              </a:extLst>
            </p:cNvPr>
            <p:cNvSpPr/>
            <p:nvPr/>
          </p:nvSpPr>
          <p:spPr>
            <a:xfrm>
              <a:off x="8356042" y="177984"/>
              <a:ext cx="432081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0" name="Rechteck 29">
              <a:extLst>
                <a:ext uri="{FF2B5EF4-FFF2-40B4-BE49-F238E27FC236}">
                  <a16:creationId xmlns:a16="http://schemas.microsoft.com/office/drawing/2014/main" id="{9515C873-E1D1-4D45-A3F3-330FAB8C98C0}"/>
                </a:ext>
              </a:extLst>
            </p:cNvPr>
            <p:cNvSpPr/>
            <p:nvPr/>
          </p:nvSpPr>
          <p:spPr>
            <a:xfrm>
              <a:off x="6538515" y="757371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Rechteck 30">
              <a:extLst>
                <a:ext uri="{FF2B5EF4-FFF2-40B4-BE49-F238E27FC236}">
                  <a16:creationId xmlns:a16="http://schemas.microsoft.com/office/drawing/2014/main" id="{2729E0F8-AF59-8A4E-8A9F-F4B752042783}"/>
                </a:ext>
              </a:extLst>
            </p:cNvPr>
            <p:cNvSpPr/>
            <p:nvPr/>
          </p:nvSpPr>
          <p:spPr>
            <a:xfrm>
              <a:off x="7148115" y="758939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4A17D2E5-FCE4-8545-8755-A0449760847F}"/>
                </a:ext>
              </a:extLst>
            </p:cNvPr>
            <p:cNvSpPr/>
            <p:nvPr/>
          </p:nvSpPr>
          <p:spPr>
            <a:xfrm>
              <a:off x="775771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3" name="Rechteck 32">
              <a:extLst>
                <a:ext uri="{FF2B5EF4-FFF2-40B4-BE49-F238E27FC236}">
                  <a16:creationId xmlns:a16="http://schemas.microsoft.com/office/drawing/2014/main" id="{CFF27B8A-4188-8F43-AA2D-E489A3F3B290}"/>
                </a:ext>
              </a:extLst>
            </p:cNvPr>
            <p:cNvSpPr/>
            <p:nvPr/>
          </p:nvSpPr>
          <p:spPr>
            <a:xfrm>
              <a:off x="8354766" y="756163"/>
              <a:ext cx="432080" cy="432048"/>
            </a:xfrm>
            <a:prstGeom prst="rect">
              <a:avLst/>
            </a:prstGeom>
            <a:solidFill>
              <a:srgbClr val="4A5C66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778680292"/>
      </p:ext>
    </p:extLst>
  </p:cSld>
  <p:clrMapOvr>
    <a:masterClrMapping/>
  </p:clrMapOvr>
</p:sld>
</file>

<file path=ppt/theme/theme1.xml><?xml version="1.0" encoding="utf-8"?>
<a:theme xmlns:a="http://schemas.openxmlformats.org/drawingml/2006/main" name="THM-Folienmaster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M-092017" id="{F2E74DBF-A00C-0049-AFFE-E20DFFD05F23}" vid="{9967E0B6-F9B0-0C46-B645-E7DA8BD1490D}"/>
    </a:ext>
  </a:ext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THM-092017</Template>
  <TotalTime>0</TotalTime>
  <Words>826</Words>
  <Application>Microsoft Office PowerPoint</Application>
  <PresentationFormat>Bildschirmpräsentation (4:3)</PresentationFormat>
  <Paragraphs>223</Paragraphs>
  <Slides>22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6" baseType="lpstr">
      <vt:lpstr>Arial</vt:lpstr>
      <vt:lpstr>Calibri</vt:lpstr>
      <vt:lpstr>Wingdings</vt:lpstr>
      <vt:lpstr>THM-Folienmaster</vt:lpstr>
      <vt:lpstr>PowerPoint-Präsentation</vt:lpstr>
      <vt:lpstr>Gliederung</vt:lpstr>
      <vt:lpstr>Übersicht – Technologien</vt:lpstr>
      <vt:lpstr>Übersicht – Architektur</vt:lpstr>
      <vt:lpstr>Übersicht – Architektur</vt:lpstr>
      <vt:lpstr>Übersicht – Architektur</vt:lpstr>
      <vt:lpstr>Eventsystem</vt:lpstr>
      <vt:lpstr>Eventsystem</vt:lpstr>
      <vt:lpstr>Eventsystem – Saga</vt:lpstr>
      <vt:lpstr>Eventsystem – Saga</vt:lpstr>
      <vt:lpstr>Autorisierung</vt:lpstr>
      <vt:lpstr>Autorisierung – Ablauf</vt:lpstr>
      <vt:lpstr>Autorisierung – Rechtesystem der Domäne</vt:lpstr>
      <vt:lpstr>Codequalität</vt:lpstr>
      <vt:lpstr>Monitoring</vt:lpstr>
      <vt:lpstr>Monitoring</vt:lpstr>
      <vt:lpstr>Stresstest</vt:lpstr>
      <vt:lpstr>Stresstest</vt:lpstr>
      <vt:lpstr>Ausblick</vt:lpstr>
      <vt:lpstr>Retrospektive</vt:lpstr>
      <vt:lpstr>Fazit</vt:lpstr>
      <vt:lpstr>Ende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Olga  Altergot</dc:creator>
  <cp:lastModifiedBy>Dominik Kröll</cp:lastModifiedBy>
  <cp:revision>30</cp:revision>
  <cp:lastPrinted>2017-11-28T10:01:39Z</cp:lastPrinted>
  <dcterms:created xsi:type="dcterms:W3CDTF">2017-11-01T14:34:44Z</dcterms:created>
  <dcterms:modified xsi:type="dcterms:W3CDTF">2021-08-17T15:09:36Z</dcterms:modified>
</cp:coreProperties>
</file>